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89" r:id="rId2"/>
    <p:sldId id="270" r:id="rId3"/>
    <p:sldId id="299" r:id="rId4"/>
    <p:sldId id="398" r:id="rId5"/>
    <p:sldId id="399" r:id="rId6"/>
    <p:sldId id="379" r:id="rId7"/>
    <p:sldId id="358" r:id="rId8"/>
    <p:sldId id="359" r:id="rId9"/>
    <p:sldId id="307" r:id="rId10"/>
    <p:sldId id="357" r:id="rId11"/>
    <p:sldId id="400" r:id="rId12"/>
    <p:sldId id="368" r:id="rId13"/>
    <p:sldId id="401" r:id="rId14"/>
    <p:sldId id="302" r:id="rId15"/>
    <p:sldId id="325" r:id="rId16"/>
    <p:sldId id="404" r:id="rId17"/>
    <p:sldId id="403" r:id="rId18"/>
    <p:sldId id="402" r:id="rId19"/>
    <p:sldId id="272" r:id="rId20"/>
    <p:sldId id="370" r:id="rId21"/>
    <p:sldId id="303" r:id="rId22"/>
    <p:sldId id="406" r:id="rId23"/>
    <p:sldId id="405" r:id="rId24"/>
    <p:sldId id="407" r:id="rId25"/>
    <p:sldId id="408" r:id="rId26"/>
    <p:sldId id="413" r:id="rId27"/>
    <p:sldId id="412" r:id="rId28"/>
    <p:sldId id="411" r:id="rId29"/>
    <p:sldId id="410" r:id="rId30"/>
    <p:sldId id="409" r:id="rId31"/>
    <p:sldId id="414" r:id="rId32"/>
    <p:sldId id="415" r:id="rId33"/>
    <p:sldId id="416" r:id="rId34"/>
    <p:sldId id="397" r:id="rId35"/>
    <p:sldId id="418" r:id="rId36"/>
    <p:sldId id="371" r:id="rId37"/>
    <p:sldId id="374" r:id="rId38"/>
    <p:sldId id="271" r:id="rId39"/>
    <p:sldId id="419" r:id="rId40"/>
    <p:sldId id="420" r:id="rId41"/>
    <p:sldId id="421" r:id="rId42"/>
    <p:sldId id="273" r:id="rId43"/>
    <p:sldId id="369" r:id="rId44"/>
    <p:sldId id="326" r:id="rId45"/>
    <p:sldId id="274" r:id="rId46"/>
    <p:sldId id="385" r:id="rId47"/>
    <p:sldId id="386" r:id="rId48"/>
    <p:sldId id="305" r:id="rId49"/>
    <p:sldId id="426" r:id="rId50"/>
    <p:sldId id="425" r:id="rId51"/>
    <p:sldId id="424" r:id="rId52"/>
    <p:sldId id="422" r:id="rId53"/>
    <p:sldId id="306" r:id="rId54"/>
    <p:sldId id="380" r:id="rId55"/>
    <p:sldId id="327" r:id="rId56"/>
    <p:sldId id="275" r:id="rId57"/>
    <p:sldId id="375" r:id="rId58"/>
    <p:sldId id="427" r:id="rId59"/>
    <p:sldId id="378" r:id="rId60"/>
    <p:sldId id="328" r:id="rId61"/>
    <p:sldId id="297" r:id="rId62"/>
    <p:sldId id="430" r:id="rId63"/>
    <p:sldId id="429" r:id="rId64"/>
    <p:sldId id="428" r:id="rId65"/>
    <p:sldId id="390" r:id="rId66"/>
  </p:sldIdLst>
  <p:sldSz cx="18288000" cy="10287000"/>
  <p:notesSz cx="6858000" cy="9144000"/>
  <p:defaultTextStyle>
    <a:defPPr>
      <a:defRPr lang="en-US"/>
    </a:defPPr>
    <a:lvl1pPr marL="0" algn="l" defTabSz="1380378" rtl="0" eaLnBrk="1" latinLnBrk="0" hangingPunct="1">
      <a:defRPr sz="2800" kern="1200">
        <a:solidFill>
          <a:schemeClr val="tx1"/>
        </a:solidFill>
        <a:latin typeface="+mn-lt"/>
        <a:ea typeface="+mn-ea"/>
        <a:cs typeface="+mn-cs"/>
      </a:defRPr>
    </a:lvl1pPr>
    <a:lvl2pPr marL="690190" algn="l" defTabSz="1380378" rtl="0" eaLnBrk="1" latinLnBrk="0" hangingPunct="1">
      <a:defRPr sz="2800" kern="1200">
        <a:solidFill>
          <a:schemeClr val="tx1"/>
        </a:solidFill>
        <a:latin typeface="+mn-lt"/>
        <a:ea typeface="+mn-ea"/>
        <a:cs typeface="+mn-cs"/>
      </a:defRPr>
    </a:lvl2pPr>
    <a:lvl3pPr marL="1380378" algn="l" defTabSz="1380378" rtl="0" eaLnBrk="1" latinLnBrk="0" hangingPunct="1">
      <a:defRPr sz="2800" kern="1200">
        <a:solidFill>
          <a:schemeClr val="tx1"/>
        </a:solidFill>
        <a:latin typeface="+mn-lt"/>
        <a:ea typeface="+mn-ea"/>
        <a:cs typeface="+mn-cs"/>
      </a:defRPr>
    </a:lvl3pPr>
    <a:lvl4pPr marL="2070568" algn="l" defTabSz="1380378" rtl="0" eaLnBrk="1" latinLnBrk="0" hangingPunct="1">
      <a:defRPr sz="2800" kern="1200">
        <a:solidFill>
          <a:schemeClr val="tx1"/>
        </a:solidFill>
        <a:latin typeface="+mn-lt"/>
        <a:ea typeface="+mn-ea"/>
        <a:cs typeface="+mn-cs"/>
      </a:defRPr>
    </a:lvl4pPr>
    <a:lvl5pPr marL="2760756" algn="l" defTabSz="1380378" rtl="0" eaLnBrk="1" latinLnBrk="0" hangingPunct="1">
      <a:defRPr sz="2800" kern="1200">
        <a:solidFill>
          <a:schemeClr val="tx1"/>
        </a:solidFill>
        <a:latin typeface="+mn-lt"/>
        <a:ea typeface="+mn-ea"/>
        <a:cs typeface="+mn-cs"/>
      </a:defRPr>
    </a:lvl5pPr>
    <a:lvl6pPr marL="3450946" algn="l" defTabSz="1380378" rtl="0" eaLnBrk="1" latinLnBrk="0" hangingPunct="1">
      <a:defRPr sz="2800" kern="1200">
        <a:solidFill>
          <a:schemeClr val="tx1"/>
        </a:solidFill>
        <a:latin typeface="+mn-lt"/>
        <a:ea typeface="+mn-ea"/>
        <a:cs typeface="+mn-cs"/>
      </a:defRPr>
    </a:lvl6pPr>
    <a:lvl7pPr marL="4141136" algn="l" defTabSz="1380378" rtl="0" eaLnBrk="1" latinLnBrk="0" hangingPunct="1">
      <a:defRPr sz="2800" kern="1200">
        <a:solidFill>
          <a:schemeClr val="tx1"/>
        </a:solidFill>
        <a:latin typeface="+mn-lt"/>
        <a:ea typeface="+mn-ea"/>
        <a:cs typeface="+mn-cs"/>
      </a:defRPr>
    </a:lvl7pPr>
    <a:lvl8pPr marL="4831324" algn="l" defTabSz="1380378" rtl="0" eaLnBrk="1" latinLnBrk="0" hangingPunct="1">
      <a:defRPr sz="2800" kern="1200">
        <a:solidFill>
          <a:schemeClr val="tx1"/>
        </a:solidFill>
        <a:latin typeface="+mn-lt"/>
        <a:ea typeface="+mn-ea"/>
        <a:cs typeface="+mn-cs"/>
      </a:defRPr>
    </a:lvl8pPr>
    <a:lvl9pPr marL="5521514" algn="l" defTabSz="1380378"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E"/>
    <a:srgbClr val="FB5353"/>
    <a:srgbClr val="FE5450"/>
    <a:srgbClr val="FC6E52"/>
    <a:srgbClr val="FD5D51"/>
    <a:srgbClr val="FC7A52"/>
    <a:srgbClr val="FF758F"/>
    <a:srgbClr val="6AC55B"/>
    <a:srgbClr val="4DBB45"/>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282" y="-102"/>
      </p:cViewPr>
      <p:guideLst>
        <p:guide orient="horz" pos="3242"/>
        <p:guide pos="576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C34E5-749D-45CE-ADB0-A4F95C11C589}" type="datetimeFigureOut">
              <a:rPr lang="en-US" smtClean="0"/>
              <a:pPr/>
              <a:t>3/27/2019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BF9C0-3AE8-424B-ABB0-90FF3800F27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380378" rtl="0" eaLnBrk="1" latinLnBrk="0" hangingPunct="1">
      <a:defRPr sz="1800" kern="1200">
        <a:solidFill>
          <a:schemeClr val="tx1"/>
        </a:solidFill>
        <a:latin typeface="+mn-lt"/>
        <a:ea typeface="+mn-ea"/>
        <a:cs typeface="+mn-cs"/>
      </a:defRPr>
    </a:lvl1pPr>
    <a:lvl2pPr marL="690190" algn="l" defTabSz="1380378" rtl="0" eaLnBrk="1" latinLnBrk="0" hangingPunct="1">
      <a:defRPr sz="1800" kern="1200">
        <a:solidFill>
          <a:schemeClr val="tx1"/>
        </a:solidFill>
        <a:latin typeface="+mn-lt"/>
        <a:ea typeface="+mn-ea"/>
        <a:cs typeface="+mn-cs"/>
      </a:defRPr>
    </a:lvl2pPr>
    <a:lvl3pPr marL="1380378" algn="l" defTabSz="1380378" rtl="0" eaLnBrk="1" latinLnBrk="0" hangingPunct="1">
      <a:defRPr sz="1800" kern="1200">
        <a:solidFill>
          <a:schemeClr val="tx1"/>
        </a:solidFill>
        <a:latin typeface="+mn-lt"/>
        <a:ea typeface="+mn-ea"/>
        <a:cs typeface="+mn-cs"/>
      </a:defRPr>
    </a:lvl3pPr>
    <a:lvl4pPr marL="2070568" algn="l" defTabSz="1380378" rtl="0" eaLnBrk="1" latinLnBrk="0" hangingPunct="1">
      <a:defRPr sz="1800" kern="1200">
        <a:solidFill>
          <a:schemeClr val="tx1"/>
        </a:solidFill>
        <a:latin typeface="+mn-lt"/>
        <a:ea typeface="+mn-ea"/>
        <a:cs typeface="+mn-cs"/>
      </a:defRPr>
    </a:lvl4pPr>
    <a:lvl5pPr marL="2760756" algn="l" defTabSz="1380378" rtl="0" eaLnBrk="1" latinLnBrk="0" hangingPunct="1">
      <a:defRPr sz="1800" kern="1200">
        <a:solidFill>
          <a:schemeClr val="tx1"/>
        </a:solidFill>
        <a:latin typeface="+mn-lt"/>
        <a:ea typeface="+mn-ea"/>
        <a:cs typeface="+mn-cs"/>
      </a:defRPr>
    </a:lvl5pPr>
    <a:lvl6pPr marL="3450946" algn="l" defTabSz="1380378" rtl="0" eaLnBrk="1" latinLnBrk="0" hangingPunct="1">
      <a:defRPr sz="1800" kern="1200">
        <a:solidFill>
          <a:schemeClr val="tx1"/>
        </a:solidFill>
        <a:latin typeface="+mn-lt"/>
        <a:ea typeface="+mn-ea"/>
        <a:cs typeface="+mn-cs"/>
      </a:defRPr>
    </a:lvl6pPr>
    <a:lvl7pPr marL="4141136" algn="l" defTabSz="1380378" rtl="0" eaLnBrk="1" latinLnBrk="0" hangingPunct="1">
      <a:defRPr sz="1800" kern="1200">
        <a:solidFill>
          <a:schemeClr val="tx1"/>
        </a:solidFill>
        <a:latin typeface="+mn-lt"/>
        <a:ea typeface="+mn-ea"/>
        <a:cs typeface="+mn-cs"/>
      </a:defRPr>
    </a:lvl7pPr>
    <a:lvl8pPr marL="4831324" algn="l" defTabSz="1380378" rtl="0" eaLnBrk="1" latinLnBrk="0" hangingPunct="1">
      <a:defRPr sz="1800" kern="1200">
        <a:solidFill>
          <a:schemeClr val="tx1"/>
        </a:solidFill>
        <a:latin typeface="+mn-lt"/>
        <a:ea typeface="+mn-ea"/>
        <a:cs typeface="+mn-cs"/>
      </a:defRPr>
    </a:lvl8pPr>
    <a:lvl9pPr marL="5521514" algn="l" defTabSz="138037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25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43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48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49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50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51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52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27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28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3195649"/>
            <a:ext cx="15544802"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2" y="5829302"/>
            <a:ext cx="12801600" cy="2628900"/>
          </a:xfrm>
        </p:spPr>
        <p:txBody>
          <a:bodyPr/>
          <a:lstStyle>
            <a:lvl1pPr marL="0" indent="0" algn="ctr">
              <a:buNone/>
              <a:defRPr>
                <a:solidFill>
                  <a:schemeClr val="tx1">
                    <a:tint val="75000"/>
                  </a:schemeClr>
                </a:solidFill>
              </a:defRPr>
            </a:lvl1pPr>
            <a:lvl2pPr marL="690190" indent="0" algn="ctr">
              <a:buNone/>
              <a:defRPr>
                <a:solidFill>
                  <a:schemeClr val="tx1">
                    <a:tint val="75000"/>
                  </a:schemeClr>
                </a:solidFill>
              </a:defRPr>
            </a:lvl2pPr>
            <a:lvl3pPr marL="1380378" indent="0" algn="ctr">
              <a:buNone/>
              <a:defRPr>
                <a:solidFill>
                  <a:schemeClr val="tx1">
                    <a:tint val="75000"/>
                  </a:schemeClr>
                </a:solidFill>
              </a:defRPr>
            </a:lvl3pPr>
            <a:lvl4pPr marL="2070568" indent="0" algn="ctr">
              <a:buNone/>
              <a:defRPr>
                <a:solidFill>
                  <a:schemeClr val="tx1">
                    <a:tint val="75000"/>
                  </a:schemeClr>
                </a:solidFill>
              </a:defRPr>
            </a:lvl4pPr>
            <a:lvl5pPr marL="2760756" indent="0" algn="ctr">
              <a:buNone/>
              <a:defRPr>
                <a:solidFill>
                  <a:schemeClr val="tx1">
                    <a:tint val="75000"/>
                  </a:schemeClr>
                </a:solidFill>
              </a:defRPr>
            </a:lvl5pPr>
            <a:lvl6pPr marL="3450946" indent="0" algn="ctr">
              <a:buNone/>
              <a:defRPr>
                <a:solidFill>
                  <a:schemeClr val="tx1">
                    <a:tint val="75000"/>
                  </a:schemeClr>
                </a:solidFill>
              </a:defRPr>
            </a:lvl6pPr>
            <a:lvl7pPr marL="4141136" indent="0" algn="ctr">
              <a:buNone/>
              <a:defRPr>
                <a:solidFill>
                  <a:schemeClr val="tx1">
                    <a:tint val="75000"/>
                  </a:schemeClr>
                </a:solidFill>
              </a:defRPr>
            </a:lvl7pPr>
            <a:lvl8pPr marL="4831324" indent="0" algn="ctr">
              <a:buNone/>
              <a:defRPr>
                <a:solidFill>
                  <a:schemeClr val="tx1">
                    <a:tint val="75000"/>
                  </a:schemeClr>
                </a:solidFill>
              </a:defRPr>
            </a:lvl8pPr>
            <a:lvl9pPr marL="55215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4" y="411972"/>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72"/>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66"/>
            <a:ext cx="15544802" cy="2043112"/>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4360072"/>
            <a:ext cx="15544802" cy="2250280"/>
          </a:xfrm>
        </p:spPr>
        <p:txBody>
          <a:bodyPr anchor="b"/>
          <a:lstStyle>
            <a:lvl1pPr marL="0" indent="0">
              <a:buNone/>
              <a:defRPr sz="3000">
                <a:solidFill>
                  <a:schemeClr val="tx1">
                    <a:tint val="75000"/>
                  </a:schemeClr>
                </a:solidFill>
              </a:defRPr>
            </a:lvl1pPr>
            <a:lvl2pPr marL="690190" indent="0">
              <a:buNone/>
              <a:defRPr sz="2800">
                <a:solidFill>
                  <a:schemeClr val="tx1">
                    <a:tint val="75000"/>
                  </a:schemeClr>
                </a:solidFill>
              </a:defRPr>
            </a:lvl2pPr>
            <a:lvl3pPr marL="1380378" indent="0">
              <a:buNone/>
              <a:defRPr sz="2400">
                <a:solidFill>
                  <a:schemeClr val="tx1">
                    <a:tint val="75000"/>
                  </a:schemeClr>
                </a:solidFill>
              </a:defRPr>
            </a:lvl3pPr>
            <a:lvl4pPr marL="2070568" indent="0">
              <a:buNone/>
              <a:defRPr sz="2200">
                <a:solidFill>
                  <a:schemeClr val="tx1">
                    <a:tint val="75000"/>
                  </a:schemeClr>
                </a:solidFill>
              </a:defRPr>
            </a:lvl4pPr>
            <a:lvl5pPr marL="2760756" indent="0">
              <a:buNone/>
              <a:defRPr sz="2200">
                <a:solidFill>
                  <a:schemeClr val="tx1">
                    <a:tint val="75000"/>
                  </a:schemeClr>
                </a:solidFill>
              </a:defRPr>
            </a:lvl5pPr>
            <a:lvl6pPr marL="3450946" indent="0">
              <a:buNone/>
              <a:defRPr sz="2200">
                <a:solidFill>
                  <a:schemeClr val="tx1">
                    <a:tint val="75000"/>
                  </a:schemeClr>
                </a:solidFill>
              </a:defRPr>
            </a:lvl6pPr>
            <a:lvl7pPr marL="4141136" indent="0">
              <a:buNone/>
              <a:defRPr sz="2200">
                <a:solidFill>
                  <a:schemeClr val="tx1">
                    <a:tint val="75000"/>
                  </a:schemeClr>
                </a:solidFill>
              </a:defRPr>
            </a:lvl7pPr>
            <a:lvl8pPr marL="4831324" indent="0">
              <a:buNone/>
              <a:defRPr sz="2200">
                <a:solidFill>
                  <a:schemeClr val="tx1">
                    <a:tint val="75000"/>
                  </a:schemeClr>
                </a:solidFill>
              </a:defRPr>
            </a:lvl8pPr>
            <a:lvl9pPr marL="5521514"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11"/>
            <a:ext cx="8077200" cy="6788946"/>
          </a:xfrm>
        </p:spPr>
        <p:txBody>
          <a:bodyPr/>
          <a:lstStyle>
            <a:lvl1pPr>
              <a:defRPr sz="44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11"/>
            <a:ext cx="8077200" cy="6788946"/>
          </a:xfrm>
        </p:spPr>
        <p:txBody>
          <a:bodyPr/>
          <a:lstStyle>
            <a:lvl1pPr>
              <a:defRPr sz="44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4"/>
            <a:ext cx="8080376" cy="959644"/>
          </a:xfrm>
        </p:spPr>
        <p:txBody>
          <a:bodyPr anchor="b"/>
          <a:lstStyle>
            <a:lvl1pPr marL="0" indent="0">
              <a:buNone/>
              <a:defRPr sz="3600" b="1"/>
            </a:lvl1pPr>
            <a:lvl2pPr marL="690190" indent="0">
              <a:buNone/>
              <a:defRPr sz="3000" b="1"/>
            </a:lvl2pPr>
            <a:lvl3pPr marL="1380378" indent="0">
              <a:buNone/>
              <a:defRPr sz="2800" b="1"/>
            </a:lvl3pPr>
            <a:lvl4pPr marL="2070568" indent="0">
              <a:buNone/>
              <a:defRPr sz="2400" b="1"/>
            </a:lvl4pPr>
            <a:lvl5pPr marL="2760756" indent="0">
              <a:buNone/>
              <a:defRPr sz="2400" b="1"/>
            </a:lvl5pPr>
            <a:lvl6pPr marL="3450946" indent="0">
              <a:buNone/>
              <a:defRPr sz="2400" b="1"/>
            </a:lvl6pPr>
            <a:lvl7pPr marL="4141136" indent="0">
              <a:buNone/>
              <a:defRPr sz="2400" b="1"/>
            </a:lvl7pPr>
            <a:lvl8pPr marL="4831324" indent="0">
              <a:buNone/>
              <a:defRPr sz="2400" b="1"/>
            </a:lvl8pPr>
            <a:lvl9pPr marL="5521514"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9" y="2302674"/>
            <a:ext cx="8083550" cy="959644"/>
          </a:xfrm>
        </p:spPr>
        <p:txBody>
          <a:bodyPr anchor="b"/>
          <a:lstStyle>
            <a:lvl1pPr marL="0" indent="0">
              <a:buNone/>
              <a:defRPr sz="3600" b="1"/>
            </a:lvl1pPr>
            <a:lvl2pPr marL="690190" indent="0">
              <a:buNone/>
              <a:defRPr sz="3000" b="1"/>
            </a:lvl2pPr>
            <a:lvl3pPr marL="1380378" indent="0">
              <a:buNone/>
              <a:defRPr sz="2800" b="1"/>
            </a:lvl3pPr>
            <a:lvl4pPr marL="2070568" indent="0">
              <a:buNone/>
              <a:defRPr sz="2400" b="1"/>
            </a:lvl4pPr>
            <a:lvl5pPr marL="2760756" indent="0">
              <a:buNone/>
              <a:defRPr sz="2400" b="1"/>
            </a:lvl5pPr>
            <a:lvl6pPr marL="3450946" indent="0">
              <a:buNone/>
              <a:defRPr sz="2400" b="1"/>
            </a:lvl6pPr>
            <a:lvl7pPr marL="4141136" indent="0">
              <a:buNone/>
              <a:defRPr sz="2400" b="1"/>
            </a:lvl7pPr>
            <a:lvl8pPr marL="4831324" indent="0">
              <a:buNone/>
              <a:defRPr sz="2400" b="1"/>
            </a:lvl8pPr>
            <a:lvl9pPr marL="5521514"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9" y="3262312"/>
            <a:ext cx="8083550" cy="5926932"/>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409576"/>
            <a:ext cx="6016626" cy="1743076"/>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4" y="409591"/>
            <a:ext cx="10223500" cy="8779670"/>
          </a:xfrm>
        </p:spPr>
        <p:txBody>
          <a:bodyPr/>
          <a:lstStyle>
            <a:lvl1pPr>
              <a:defRPr sz="4800"/>
            </a:lvl1pPr>
            <a:lvl2pPr>
              <a:defRPr sz="44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2152658"/>
            <a:ext cx="6016626" cy="7036596"/>
          </a:xfrm>
        </p:spPr>
        <p:txBody>
          <a:bodyPr/>
          <a:lstStyle>
            <a:lvl1pPr marL="0" indent="0">
              <a:buNone/>
              <a:defRPr sz="2200"/>
            </a:lvl1pPr>
            <a:lvl2pPr marL="690190" indent="0">
              <a:buNone/>
              <a:defRPr sz="1800"/>
            </a:lvl2pPr>
            <a:lvl3pPr marL="1380378" indent="0">
              <a:buNone/>
              <a:defRPr sz="1600"/>
            </a:lvl3pPr>
            <a:lvl4pPr marL="2070568" indent="0">
              <a:buNone/>
              <a:defRPr sz="1400"/>
            </a:lvl4pPr>
            <a:lvl5pPr marL="2760756" indent="0">
              <a:buNone/>
              <a:defRPr sz="1400"/>
            </a:lvl5pPr>
            <a:lvl6pPr marL="3450946" indent="0">
              <a:buNone/>
              <a:defRPr sz="1400"/>
            </a:lvl6pPr>
            <a:lvl7pPr marL="4141136" indent="0">
              <a:buNone/>
              <a:defRPr sz="1400"/>
            </a:lvl7pPr>
            <a:lvl8pPr marL="4831324" indent="0">
              <a:buNone/>
              <a:defRPr sz="1400"/>
            </a:lvl8pPr>
            <a:lvl9pPr marL="55215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8"/>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2"/>
            <a:ext cx="10972800" cy="6172200"/>
          </a:xfrm>
        </p:spPr>
        <p:txBody>
          <a:bodyPr/>
          <a:lstStyle>
            <a:lvl1pPr marL="0" indent="0">
              <a:buNone/>
              <a:defRPr sz="4800"/>
            </a:lvl1pPr>
            <a:lvl2pPr marL="690190" indent="0">
              <a:buNone/>
              <a:defRPr sz="4400"/>
            </a:lvl2pPr>
            <a:lvl3pPr marL="1380378" indent="0">
              <a:buNone/>
              <a:defRPr sz="3600"/>
            </a:lvl3pPr>
            <a:lvl4pPr marL="2070568" indent="0">
              <a:buNone/>
              <a:defRPr sz="3000"/>
            </a:lvl4pPr>
            <a:lvl5pPr marL="2760756" indent="0">
              <a:buNone/>
              <a:defRPr sz="3000"/>
            </a:lvl5pPr>
            <a:lvl6pPr marL="3450946" indent="0">
              <a:buNone/>
              <a:defRPr sz="3000"/>
            </a:lvl6pPr>
            <a:lvl7pPr marL="4141136" indent="0">
              <a:buNone/>
              <a:defRPr sz="3000"/>
            </a:lvl7pPr>
            <a:lvl8pPr marL="4831324" indent="0">
              <a:buNone/>
              <a:defRPr sz="3000"/>
            </a:lvl8pPr>
            <a:lvl9pPr marL="5521514" indent="0">
              <a:buNone/>
              <a:defRPr sz="3000"/>
            </a:lvl9pPr>
          </a:lstStyle>
          <a:p>
            <a:endParaRPr lang="en-US" dirty="0"/>
          </a:p>
        </p:txBody>
      </p:sp>
      <p:sp>
        <p:nvSpPr>
          <p:cNvPr id="4" name="Text Placeholder 3"/>
          <p:cNvSpPr>
            <a:spLocks noGrp="1"/>
          </p:cNvSpPr>
          <p:nvPr>
            <p:ph type="body" sz="half" idx="2"/>
          </p:nvPr>
        </p:nvSpPr>
        <p:spPr>
          <a:xfrm>
            <a:off x="3584576" y="8051009"/>
            <a:ext cx="10972800" cy="1207294"/>
          </a:xfrm>
        </p:spPr>
        <p:txBody>
          <a:bodyPr/>
          <a:lstStyle>
            <a:lvl1pPr marL="0" indent="0">
              <a:buNone/>
              <a:defRPr sz="2200"/>
            </a:lvl1pPr>
            <a:lvl2pPr marL="690190" indent="0">
              <a:buNone/>
              <a:defRPr sz="1800"/>
            </a:lvl2pPr>
            <a:lvl3pPr marL="1380378" indent="0">
              <a:buNone/>
              <a:defRPr sz="1600"/>
            </a:lvl3pPr>
            <a:lvl4pPr marL="2070568" indent="0">
              <a:buNone/>
              <a:defRPr sz="1400"/>
            </a:lvl4pPr>
            <a:lvl5pPr marL="2760756" indent="0">
              <a:buNone/>
              <a:defRPr sz="1400"/>
            </a:lvl5pPr>
            <a:lvl6pPr marL="3450946" indent="0">
              <a:buNone/>
              <a:defRPr sz="1400"/>
            </a:lvl6pPr>
            <a:lvl7pPr marL="4141136" indent="0">
              <a:buNone/>
              <a:defRPr sz="1400"/>
            </a:lvl7pPr>
            <a:lvl8pPr marL="4831324" indent="0">
              <a:buNone/>
              <a:defRPr sz="1400"/>
            </a:lvl8pPr>
            <a:lvl9pPr marL="55215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3735E-E373-4560-869F-DDD7ADF90534}" type="datetimeFigureOut">
              <a:rPr lang="en-US" smtClean="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B7665-01E2-44C3-A6D4-F29F55EBA57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4" y="411958"/>
            <a:ext cx="16459200" cy="1714500"/>
          </a:xfrm>
          <a:prstGeom prst="rect">
            <a:avLst/>
          </a:prstGeom>
        </p:spPr>
        <p:txBody>
          <a:bodyPr vert="horz" lIns="138016" tIns="69008" rIns="138016" bIns="690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4" y="2400311"/>
            <a:ext cx="16459200" cy="6788946"/>
          </a:xfrm>
          <a:prstGeom prst="rect">
            <a:avLst/>
          </a:prstGeom>
        </p:spPr>
        <p:txBody>
          <a:bodyPr vert="horz" lIns="138016" tIns="69008" rIns="138016" bIns="69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41"/>
            <a:ext cx="4267200" cy="547690"/>
          </a:xfrm>
          <a:prstGeom prst="rect">
            <a:avLst/>
          </a:prstGeom>
        </p:spPr>
        <p:txBody>
          <a:bodyPr vert="horz" lIns="138016" tIns="69008" rIns="138016" bIns="69008" rtlCol="0" anchor="ctr"/>
          <a:lstStyle>
            <a:lvl1pPr algn="l">
              <a:defRPr sz="1800">
                <a:solidFill>
                  <a:schemeClr val="tx1">
                    <a:tint val="75000"/>
                  </a:schemeClr>
                </a:solidFill>
              </a:defRPr>
            </a:lvl1pPr>
          </a:lstStyle>
          <a:p>
            <a:fld id="{7683735E-E373-4560-869F-DDD7ADF90534}" type="datetimeFigureOut">
              <a:rPr lang="en-US" smtClean="0"/>
              <a:pPr/>
              <a:t>3/27/2019</a:t>
            </a:fld>
            <a:endParaRPr lang="en-US" dirty="0"/>
          </a:p>
        </p:txBody>
      </p:sp>
      <p:sp>
        <p:nvSpPr>
          <p:cNvPr id="5" name="Footer Placeholder 4"/>
          <p:cNvSpPr>
            <a:spLocks noGrp="1"/>
          </p:cNvSpPr>
          <p:nvPr>
            <p:ph type="ftr" sz="quarter" idx="3"/>
          </p:nvPr>
        </p:nvSpPr>
        <p:spPr>
          <a:xfrm>
            <a:off x="6248403" y="9534541"/>
            <a:ext cx="5791202" cy="547690"/>
          </a:xfrm>
          <a:prstGeom prst="rect">
            <a:avLst/>
          </a:prstGeom>
        </p:spPr>
        <p:txBody>
          <a:bodyPr vert="horz" lIns="138016" tIns="69008" rIns="138016" bIns="69008"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9534541"/>
            <a:ext cx="4267200" cy="547690"/>
          </a:xfrm>
          <a:prstGeom prst="rect">
            <a:avLst/>
          </a:prstGeom>
        </p:spPr>
        <p:txBody>
          <a:bodyPr vert="horz" lIns="138016" tIns="69008" rIns="138016" bIns="69008" rtlCol="0" anchor="ctr"/>
          <a:lstStyle>
            <a:lvl1pPr algn="r">
              <a:defRPr sz="1800">
                <a:solidFill>
                  <a:schemeClr val="tx1">
                    <a:tint val="75000"/>
                  </a:schemeClr>
                </a:solidFill>
              </a:defRPr>
            </a:lvl1pPr>
          </a:lstStyle>
          <a:p>
            <a:fld id="{C51B7665-01E2-44C3-A6D4-F29F55EBA5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80378" rtl="0" eaLnBrk="1" latinLnBrk="0" hangingPunct="1">
        <a:spcBef>
          <a:spcPct val="0"/>
        </a:spcBef>
        <a:buNone/>
        <a:defRPr sz="6600" kern="1200">
          <a:solidFill>
            <a:schemeClr val="tx1"/>
          </a:solidFill>
          <a:latin typeface="+mj-lt"/>
          <a:ea typeface="+mj-ea"/>
          <a:cs typeface="+mj-cs"/>
        </a:defRPr>
      </a:lvl1pPr>
    </p:titleStyle>
    <p:bodyStyle>
      <a:lvl1pPr marL="517644" indent="-517644" algn="l" defTabSz="138037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1558" indent="-431368" algn="l" defTabSz="138037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725474" indent="-345096" algn="l" defTabSz="138037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5664"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5852"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6040"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86230"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76418"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66608" indent="-345096" algn="l" defTabSz="138037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80378" rtl="0" eaLnBrk="1" latinLnBrk="0" hangingPunct="1">
        <a:defRPr sz="2800" kern="1200">
          <a:solidFill>
            <a:schemeClr val="tx1"/>
          </a:solidFill>
          <a:latin typeface="+mn-lt"/>
          <a:ea typeface="+mn-ea"/>
          <a:cs typeface="+mn-cs"/>
        </a:defRPr>
      </a:lvl1pPr>
      <a:lvl2pPr marL="690190" algn="l" defTabSz="1380378" rtl="0" eaLnBrk="1" latinLnBrk="0" hangingPunct="1">
        <a:defRPr sz="2800" kern="1200">
          <a:solidFill>
            <a:schemeClr val="tx1"/>
          </a:solidFill>
          <a:latin typeface="+mn-lt"/>
          <a:ea typeface="+mn-ea"/>
          <a:cs typeface="+mn-cs"/>
        </a:defRPr>
      </a:lvl2pPr>
      <a:lvl3pPr marL="1380378" algn="l" defTabSz="1380378" rtl="0" eaLnBrk="1" latinLnBrk="0" hangingPunct="1">
        <a:defRPr sz="2800" kern="1200">
          <a:solidFill>
            <a:schemeClr val="tx1"/>
          </a:solidFill>
          <a:latin typeface="+mn-lt"/>
          <a:ea typeface="+mn-ea"/>
          <a:cs typeface="+mn-cs"/>
        </a:defRPr>
      </a:lvl3pPr>
      <a:lvl4pPr marL="2070568" algn="l" defTabSz="1380378" rtl="0" eaLnBrk="1" latinLnBrk="0" hangingPunct="1">
        <a:defRPr sz="2800" kern="1200">
          <a:solidFill>
            <a:schemeClr val="tx1"/>
          </a:solidFill>
          <a:latin typeface="+mn-lt"/>
          <a:ea typeface="+mn-ea"/>
          <a:cs typeface="+mn-cs"/>
        </a:defRPr>
      </a:lvl4pPr>
      <a:lvl5pPr marL="2760756" algn="l" defTabSz="1380378" rtl="0" eaLnBrk="1" latinLnBrk="0" hangingPunct="1">
        <a:defRPr sz="2800" kern="1200">
          <a:solidFill>
            <a:schemeClr val="tx1"/>
          </a:solidFill>
          <a:latin typeface="+mn-lt"/>
          <a:ea typeface="+mn-ea"/>
          <a:cs typeface="+mn-cs"/>
        </a:defRPr>
      </a:lvl5pPr>
      <a:lvl6pPr marL="3450946" algn="l" defTabSz="1380378" rtl="0" eaLnBrk="1" latinLnBrk="0" hangingPunct="1">
        <a:defRPr sz="2800" kern="1200">
          <a:solidFill>
            <a:schemeClr val="tx1"/>
          </a:solidFill>
          <a:latin typeface="+mn-lt"/>
          <a:ea typeface="+mn-ea"/>
          <a:cs typeface="+mn-cs"/>
        </a:defRPr>
      </a:lvl6pPr>
      <a:lvl7pPr marL="4141136" algn="l" defTabSz="1380378" rtl="0" eaLnBrk="1" latinLnBrk="0" hangingPunct="1">
        <a:defRPr sz="2800" kern="1200">
          <a:solidFill>
            <a:schemeClr val="tx1"/>
          </a:solidFill>
          <a:latin typeface="+mn-lt"/>
          <a:ea typeface="+mn-ea"/>
          <a:cs typeface="+mn-cs"/>
        </a:defRPr>
      </a:lvl7pPr>
      <a:lvl8pPr marL="4831324" algn="l" defTabSz="1380378" rtl="0" eaLnBrk="1" latinLnBrk="0" hangingPunct="1">
        <a:defRPr sz="2800" kern="1200">
          <a:solidFill>
            <a:schemeClr val="tx1"/>
          </a:solidFill>
          <a:latin typeface="+mn-lt"/>
          <a:ea typeface="+mn-ea"/>
          <a:cs typeface="+mn-cs"/>
        </a:defRPr>
      </a:lvl8pPr>
      <a:lvl9pPr marL="5521514" algn="l" defTabSz="138037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l2VYl4-WJRJkdM&amp;tbnid=GbFkWUkdbfNYBM:&amp;ved=0CAUQjRw&amp;url=http://www.ironcooker.com/metal-wall-decor/222-cast-iron-boat-anchor.html&amp;ei=6qOfUt3NJYmgrAGz94DAAQ&amp;bvm=bv.57155469,d.aWc&amp;psig=AFQjCNFqoBHEQgR8x2BsCSNNzTpeK9eh2Q&amp;ust=138628005893377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l2VYl4-WJRJkdM&amp;tbnid=GbFkWUkdbfNYBM:&amp;ved=0CAUQjRw&amp;url=http://www.ironcooker.com/metal-wall-decor/222-cast-iron-boat-anchor.html&amp;ei=6qOfUt3NJYmgrAGz94DAAQ&amp;bvm=bv.57155469,d.aWc&amp;psig=AFQjCNFqoBHEQgR8x2BsCSNNzTpeK9eh2Q&amp;ust=138628005893377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l2VYl4-WJRJkdM&amp;tbnid=GbFkWUkdbfNYBM:&amp;ved=0CAUQjRw&amp;url=http://www.ironcooker.com/metal-wall-decor/222-cast-iron-boat-anchor.html&amp;ei=6qOfUt3NJYmgrAGz94DAAQ&amp;bvm=bv.57155469,d.aWc&amp;psig=AFQjCNFqoBHEQgR8x2BsCSNNzTpeK9eh2Q&amp;ust=1386280058933775"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l2VYl4-WJRJkdM&amp;tbnid=GbFkWUkdbfNYBM:&amp;ved=0CAUQjRw&amp;url=http://www.ironcooker.com/metal-wall-decor/222-cast-iron-boat-anchor.html&amp;ei=6qOfUt3NJYmgrAGz94DAAQ&amp;bvm=bv.57155469,d.aWc&amp;psig=AFQjCNFqoBHEQgR8x2BsCSNNzTpeK9eh2Q&amp;ust=1386280058933775"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l2VYl4-WJRJkdM&amp;tbnid=GbFkWUkdbfNYBM:&amp;ved=0CAUQjRw&amp;url=http://www.ironcooker.com/metal-wall-decor/222-cast-iron-boat-anchor.html&amp;ei=6qOfUt3NJYmgrAGz94DAAQ&amp;bvm=bv.57155469,d.aWc&amp;psig=AFQjCNFqoBHEQgR8x2BsCSNNzTpeK9eh2Q&amp;ust=1386280058933775"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1" y="12"/>
            <a:ext cx="18288002" cy="2926608"/>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3" y="2778826"/>
            <a:ext cx="18288002" cy="2926608"/>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3" y="5680938"/>
            <a:ext cx="18288002" cy="2926608"/>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3" y="7389654"/>
            <a:ext cx="18288002" cy="2926608"/>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69" y="738971"/>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3" y="3369991"/>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3" y="6231799"/>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06" y="13"/>
            <a:ext cx="1682616" cy="6030258"/>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2" y="5715007"/>
            <a:ext cx="1905036" cy="2955858"/>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3" y="8307723"/>
            <a:ext cx="1577994" cy="1676278"/>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3" y="1032657"/>
            <a:ext cx="1477930"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7" y="1032659"/>
            <a:ext cx="1477930"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5" y="744493"/>
            <a:ext cx="476258" cy="846454"/>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41" y="8610723"/>
            <a:ext cx="1577994" cy="1676278"/>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71" y="8566112"/>
            <a:ext cx="1297202"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71" y="7200904"/>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5" y="2971804"/>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3" y="4229106"/>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6" y="6211188"/>
            <a:ext cx="3175084" cy="3543304"/>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35" y="1076788"/>
            <a:ext cx="10477690"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39" y="1266557"/>
            <a:ext cx="476258" cy="846454"/>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3" y="1955025"/>
            <a:ext cx="1477930"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39" y="1209661"/>
            <a:ext cx="476258" cy="846454"/>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68"/>
            <a:ext cx="10275724" cy="1600200"/>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799" y="9469541"/>
            <a:ext cx="702166" cy="931762"/>
          </a:xfrm>
          <a:prstGeom prst="rect">
            <a:avLst/>
          </a:prstGeom>
        </p:spPr>
      </p:pic>
      <p:sp>
        <p:nvSpPr>
          <p:cNvPr id="51" name="Oval 50"/>
          <p:cNvSpPr/>
          <p:nvPr/>
        </p:nvSpPr>
        <p:spPr>
          <a:xfrm>
            <a:off x="600138" y="5029200"/>
            <a:ext cx="1962780"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2" name="Oval 51"/>
          <p:cNvSpPr/>
          <p:nvPr/>
        </p:nvSpPr>
        <p:spPr>
          <a:xfrm>
            <a:off x="4294785" y="6515104"/>
            <a:ext cx="692746"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3" name="Oval 52"/>
          <p:cNvSpPr/>
          <p:nvPr/>
        </p:nvSpPr>
        <p:spPr>
          <a:xfrm>
            <a:off x="5564814" y="6972306"/>
            <a:ext cx="1731864" cy="30861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099"/>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06"/>
            <a:ext cx="4987528" cy="4253696"/>
          </a:xfrm>
          <a:prstGeom prst="rect">
            <a:avLst/>
          </a:prstGeom>
          <a:effectLst>
            <a:softEdge rad="12700"/>
          </a:effectLst>
        </p:spPr>
      </p:pic>
      <p:sp>
        <p:nvSpPr>
          <p:cNvPr id="36" name="Rectangle 35"/>
          <p:cNvSpPr/>
          <p:nvPr/>
        </p:nvSpPr>
        <p:spPr>
          <a:xfrm>
            <a:off x="10875864" y="8486506"/>
            <a:ext cx="5541964" cy="1816744"/>
          </a:xfrm>
          <a:prstGeom prst="rect">
            <a:avLst/>
          </a:prstGeom>
          <a:noFill/>
        </p:spPr>
        <p:txBody>
          <a:bodyPr wrap="squar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5 </a:t>
            </a:r>
            <a:endParaRPr lang="en-US" sz="110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57" y="6055311"/>
            <a:ext cx="8082030" cy="2724687"/>
          </a:xfrm>
          <a:prstGeom prst="rect">
            <a:avLst/>
          </a:prstGeom>
          <a:noFill/>
        </p:spPr>
        <p:txBody>
          <a:bodyPr wrap="squar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4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5"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68" y="3086102"/>
            <a:ext cx="5715104" cy="914400"/>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68" y="2514604"/>
            <a:ext cx="5715104"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47" y="1028700"/>
            <a:ext cx="9337554" cy="1371600"/>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3" y="2286004"/>
            <a:ext cx="9337554" cy="1143000"/>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57" y="914402"/>
            <a:ext cx="1606794" cy="2057404"/>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48" y="800104"/>
            <a:ext cx="5328588" cy="2382940"/>
          </a:xfrm>
          <a:prstGeom prst="rect">
            <a:avLst/>
          </a:prstGeom>
          <a:noFill/>
        </p:spPr>
      </p:pic>
      <p:pic>
        <p:nvPicPr>
          <p:cNvPr id="24" name="Picture 23"/>
          <p:cNvPicPr/>
          <p:nvPr/>
        </p:nvPicPr>
        <p:blipFill>
          <a:blip r:embed="rId7" cstate="print"/>
          <a:srcRect/>
          <a:stretch>
            <a:fillRect/>
          </a:stretch>
        </p:blipFill>
        <p:spPr bwMode="auto">
          <a:xfrm>
            <a:off x="5911190" y="800100"/>
            <a:ext cx="6350116"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5" y="1714505"/>
            <a:ext cx="744154" cy="914266"/>
          </a:xfrm>
          <a:prstGeom prst="rect">
            <a:avLst/>
          </a:prstGeom>
          <a:noFill/>
        </p:spPr>
      </p:pic>
      <p:pic>
        <p:nvPicPr>
          <p:cNvPr id="32" name="Picture 31"/>
          <p:cNvPicPr/>
          <p:nvPr/>
        </p:nvPicPr>
        <p:blipFill>
          <a:blip r:embed="rId9" cstate="print"/>
          <a:srcRect t="27451" b="12745"/>
          <a:stretch>
            <a:fillRect/>
          </a:stretch>
        </p:blipFill>
        <p:spPr bwMode="auto">
          <a:xfrm>
            <a:off x="3255667" y="2919714"/>
            <a:ext cx="6746998" cy="10220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ence and Scripture 2.jpg"/>
          <p:cNvPicPr>
            <a:picLocks noChangeAspect="1"/>
          </p:cNvPicPr>
          <p:nvPr/>
        </p:nvPicPr>
        <p:blipFill>
          <a:blip r:embed="rId2" cstate="print"/>
          <a:stretch>
            <a:fillRect/>
          </a:stretch>
        </p:blipFill>
        <p:spPr>
          <a:xfrm>
            <a:off x="4" y="-30595"/>
            <a:ext cx="18288000" cy="10317598"/>
          </a:xfrm>
          <a:prstGeom prst="rect">
            <a:avLst/>
          </a:prstGeom>
        </p:spPr>
      </p:pic>
      <p:pic>
        <p:nvPicPr>
          <p:cNvPr id="5" name="Picture 4" descr="Science and Scripture 2.jpg"/>
          <p:cNvPicPr>
            <a:picLocks noChangeAspect="1"/>
          </p:cNvPicPr>
          <p:nvPr/>
        </p:nvPicPr>
        <p:blipFill>
          <a:blip r:embed="rId2" cstate="print"/>
          <a:srcRect l="41793" t="16914" r="37373" b="57606"/>
          <a:stretch>
            <a:fillRect/>
          </a:stretch>
        </p:blipFill>
        <p:spPr>
          <a:xfrm>
            <a:off x="-669894" y="-1714500"/>
            <a:ext cx="13393080" cy="6858000"/>
          </a:xfrm>
          <a:prstGeom prst="rect">
            <a:avLst/>
          </a:prstGeom>
          <a:effectLst>
            <a:softEdge rad="635000"/>
          </a:effectLst>
        </p:spPr>
      </p:pic>
      <p:pic>
        <p:nvPicPr>
          <p:cNvPr id="6" name="Picture 5" descr="Science and Scripture 2.jpg"/>
          <p:cNvPicPr>
            <a:picLocks noChangeAspect="1"/>
          </p:cNvPicPr>
          <p:nvPr/>
        </p:nvPicPr>
        <p:blipFill>
          <a:blip r:embed="rId2" cstate="print"/>
          <a:srcRect l="43055" t="16914" r="34217" b="59822"/>
          <a:stretch>
            <a:fillRect/>
          </a:stretch>
        </p:blipFill>
        <p:spPr>
          <a:xfrm>
            <a:off x="9490373" y="-685797"/>
            <a:ext cx="6581082" cy="3771902"/>
          </a:xfrm>
          <a:prstGeom prst="rect">
            <a:avLst/>
          </a:prstGeom>
          <a:effectLst>
            <a:softEdge rad="635000"/>
          </a:effectLst>
        </p:spPr>
      </p:pic>
      <p:sp>
        <p:nvSpPr>
          <p:cNvPr id="4" name="Rectangle 3"/>
          <p:cNvSpPr/>
          <p:nvPr/>
        </p:nvSpPr>
        <p:spPr>
          <a:xfrm>
            <a:off x="484684" y="114304"/>
            <a:ext cx="17203180" cy="1493580"/>
          </a:xfrm>
          <a:prstGeom prst="rect">
            <a:avLst/>
          </a:prstGeom>
        </p:spPr>
        <p:txBody>
          <a:bodyPr wrap="square" lIns="138016" tIns="69008" rIns="138016" bIns="69008">
            <a:spAutoFit/>
          </a:bodyPr>
          <a:lstStyle/>
          <a:p>
            <a:r>
              <a:rPr lang="en-US" sz="4400" b="1" dirty="0" smtClean="0">
                <a:solidFill>
                  <a:schemeClr val="bg1"/>
                </a:solidFill>
              </a:rPr>
              <a:t>According to a 2006 study by sociologists Neil Gross  (Harvard University) and Solon Simmons  (George Mason University)</a:t>
            </a:r>
          </a:p>
        </p:txBody>
      </p:sp>
      <p:sp>
        <p:nvSpPr>
          <p:cNvPr id="2" name="Rectangle 1"/>
          <p:cNvSpPr/>
          <p:nvPr/>
        </p:nvSpPr>
        <p:spPr>
          <a:xfrm>
            <a:off x="484684" y="1257301"/>
            <a:ext cx="13688520" cy="3709570"/>
          </a:xfrm>
          <a:prstGeom prst="rect">
            <a:avLst/>
          </a:prstGeom>
        </p:spPr>
        <p:txBody>
          <a:bodyPr wrap="square" lIns="138016" tIns="69008" rIns="138016" bIns="69008">
            <a:spAutoFit/>
          </a:bodyPr>
          <a:lstStyle/>
          <a:p>
            <a:endParaRPr lang="en-US" b="1" dirty="0" smtClean="0"/>
          </a:p>
          <a:p>
            <a:r>
              <a:rPr lang="en-US" sz="4400" b="1" i="1" dirty="0" smtClean="0">
                <a:ln>
                  <a:solidFill>
                    <a:srgbClr val="FFFF00"/>
                  </a:solidFill>
                </a:ln>
                <a:solidFill>
                  <a:srgbClr val="FFFF00"/>
                </a:solidFill>
              </a:rPr>
              <a:t>Only 6 percent of college professors said the Bible is ―the actual word of God while 51 percent described it as ―an ancient book of fables, legends, history and moral precepts. </a:t>
            </a:r>
          </a:p>
          <a:p>
            <a:endParaRPr lang="en-US" b="1" dirty="0" smtClean="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Bible"/>
          <p:cNvPicPr>
            <a:picLocks noChangeAspect="1" noChangeArrowheads="1"/>
          </p:cNvPicPr>
          <p:nvPr/>
        </p:nvPicPr>
        <p:blipFill>
          <a:blip r:embed="rId2" cstate="print"/>
          <a:srcRect l="16967" t="22128" r="12634" b="2318"/>
          <a:stretch>
            <a:fillRect/>
          </a:stretch>
        </p:blipFill>
        <p:spPr bwMode="auto">
          <a:xfrm>
            <a:off x="2" y="0"/>
            <a:ext cx="18288000" cy="10287000"/>
          </a:xfrm>
          <a:prstGeom prst="rect">
            <a:avLst/>
          </a:prstGeom>
          <a:noFill/>
        </p:spPr>
      </p:pic>
      <p:sp>
        <p:nvSpPr>
          <p:cNvPr id="3" name="Rectangle 2"/>
          <p:cNvSpPr/>
          <p:nvPr/>
        </p:nvSpPr>
        <p:spPr>
          <a:xfrm>
            <a:off x="681774" y="2019300"/>
            <a:ext cx="8622517" cy="6270927"/>
          </a:xfrm>
          <a:prstGeom prst="rect">
            <a:avLst/>
          </a:prstGeom>
          <a:noFill/>
        </p:spPr>
        <p:txBody>
          <a:bodyPr wrap="none" lIns="114282" tIns="57140" rIns="114282" bIns="57140">
            <a:spAutoFit/>
          </a:bodyPr>
          <a:lstStyle/>
          <a:p>
            <a:pPr algn="ctr"/>
            <a:r>
              <a:rPr lang="en-US" sz="100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latin typeface="Berlin Sans FB" pitchFamily="34" charset="0"/>
              </a:rPr>
              <a:t>Why do </a:t>
            </a:r>
          </a:p>
          <a:p>
            <a:pPr algn="ctr"/>
            <a:r>
              <a:rPr lang="en-US" sz="100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latin typeface="Berlin Sans FB" pitchFamily="34" charset="0"/>
              </a:rPr>
              <a:t>you believe</a:t>
            </a:r>
          </a:p>
          <a:p>
            <a:pPr algn="ctr"/>
            <a:r>
              <a:rPr lang="en-US" sz="100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latin typeface="Berlin Sans FB" pitchFamily="34" charset="0"/>
              </a:rPr>
              <a:t> the Bible is the </a:t>
            </a:r>
          </a:p>
          <a:p>
            <a:pPr algn="ctr"/>
            <a:r>
              <a:rPr lang="en-US" sz="10000" dirty="0" smtClean="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latin typeface="Berlin Sans FB" pitchFamily="34" charset="0"/>
              </a:rPr>
              <a:t>Word of God?</a:t>
            </a:r>
            <a:endParaRPr lang="en-US" sz="10000" dirty="0">
              <a:ln w="18415" cmpd="sng">
                <a:solidFill>
                  <a:srgbClr val="FFFFFF"/>
                </a:solidFill>
                <a:prstDash val="solid"/>
              </a:ln>
              <a:solidFill>
                <a:srgbClr val="FFFFFF"/>
              </a:solidFill>
              <a:effectLst>
                <a:glow rad="101600">
                  <a:schemeClr val="tx1">
                    <a:alpha val="60000"/>
                  </a:schemeClr>
                </a:glow>
                <a:outerShdw dist="76200" dir="2400000" algn="tl" rotWithShape="0">
                  <a:srgbClr val="000000"/>
                </a:outerShdw>
              </a:effectLst>
              <a:latin typeface="Berlin Sans FB"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8288000"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38016" tIns="69008" rIns="138016" bIns="69008" rtlCol="0" anchor="ctr"/>
          <a:lstStyle/>
          <a:p>
            <a:pPr algn="ctr"/>
            <a:endParaRPr lang="en-US" dirty="0"/>
          </a:p>
        </p:txBody>
      </p:sp>
      <p:pic>
        <p:nvPicPr>
          <p:cNvPr id="1026" name="Picture 2" descr="https://i2.wp.com/www.raanetwork.org/media/Voddie-Baucham-e1405568979581.jpg?resize=750%2C420&amp;ssl=1"/>
          <p:cNvPicPr>
            <a:picLocks noChangeAspect="1" noChangeArrowheads="1"/>
          </p:cNvPicPr>
          <p:nvPr/>
        </p:nvPicPr>
        <p:blipFill>
          <a:blip r:embed="rId2" cstate="print"/>
          <a:srcRect l="10667"/>
          <a:stretch>
            <a:fillRect/>
          </a:stretch>
        </p:blipFill>
        <p:spPr bwMode="auto">
          <a:xfrm>
            <a:off x="-438980" y="2400307"/>
            <a:ext cx="12708580" cy="7886702"/>
          </a:xfrm>
          <a:prstGeom prst="rect">
            <a:avLst/>
          </a:prstGeom>
          <a:noFill/>
          <a:effectLst>
            <a:softEdge rad="635000"/>
          </a:effectLst>
        </p:spPr>
      </p:pic>
      <p:sp>
        <p:nvSpPr>
          <p:cNvPr id="2" name="Rectangle 1"/>
          <p:cNvSpPr/>
          <p:nvPr/>
        </p:nvSpPr>
        <p:spPr>
          <a:xfrm>
            <a:off x="6142103" y="457204"/>
            <a:ext cx="11545758" cy="5310008"/>
          </a:xfrm>
          <a:prstGeom prst="rect">
            <a:avLst/>
          </a:prstGeom>
        </p:spPr>
        <p:txBody>
          <a:bodyPr wrap="square" lIns="138016" tIns="69008" rIns="138016" bIns="69008">
            <a:spAutoFit/>
          </a:bodyPr>
          <a:lstStyle/>
          <a:p>
            <a:pPr algn="ctr"/>
            <a:r>
              <a:rPr lang="en-US" sz="4800" b="1" dirty="0" smtClean="0">
                <a:solidFill>
                  <a:schemeClr val="bg1"/>
                </a:solidFill>
              </a:rPr>
              <a:t>I choose to believe the Bible because it is a reliable collection of historical documents written down by eye witnesses during the lifetime of other eye witnesses. They report to us supernatural events that took place in fulfillment of specific prophecies and claim to be divine rather than human in origin. </a:t>
            </a:r>
            <a:endParaRPr lang="en-US" sz="4800" b="1" dirty="0">
              <a:solidFill>
                <a:schemeClr val="bg1"/>
              </a:solidFill>
            </a:endParaRPr>
          </a:p>
        </p:txBody>
      </p:sp>
      <p:sp>
        <p:nvSpPr>
          <p:cNvPr id="6" name="Rectangle 5"/>
          <p:cNvSpPr/>
          <p:nvPr/>
        </p:nvSpPr>
        <p:spPr>
          <a:xfrm>
            <a:off x="1909382" y="9258300"/>
            <a:ext cx="4882168" cy="816472"/>
          </a:xfrm>
          <a:prstGeom prst="rect">
            <a:avLst/>
          </a:prstGeom>
          <a:noFill/>
        </p:spPr>
        <p:txBody>
          <a:bodyPr wrap="none" lIns="138016" tIns="69008" rIns="138016" bIns="69008">
            <a:spAutoFit/>
          </a:bodyPr>
          <a:lstStyle/>
          <a:p>
            <a:pPr algn="ctr"/>
            <a:r>
              <a:rPr lang="en-US" sz="4400" dirty="0" smtClean="0">
                <a:ln w="18415" cmpd="sng">
                  <a:noFill/>
                  <a:prstDash val="solid"/>
                </a:ln>
                <a:solidFill>
                  <a:srgbClr val="FFFFFF"/>
                </a:solidFill>
                <a:effectLst>
                  <a:glow rad="101600">
                    <a:schemeClr val="tx1">
                      <a:alpha val="60000"/>
                    </a:schemeClr>
                  </a:glow>
                  <a:outerShdw blurRad="63500" dir="3600000" algn="tl" rotWithShape="0">
                    <a:srgbClr val="000000">
                      <a:alpha val="70000"/>
                    </a:srgbClr>
                  </a:outerShdw>
                </a:effectLst>
              </a:rPr>
              <a:t>Dr. Voddie Baucham</a:t>
            </a:r>
            <a:endParaRPr lang="en-US" sz="4400" dirty="0">
              <a:ln w="18415" cmpd="sng">
                <a:no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8288000" cy="10287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138016" tIns="69008" rIns="138016" bIns="69008" rtlCol="0" anchor="ctr"/>
          <a:lstStyle/>
          <a:p>
            <a:pPr algn="ctr"/>
            <a:endParaRPr lang="en-US" dirty="0"/>
          </a:p>
        </p:txBody>
      </p:sp>
      <p:pic>
        <p:nvPicPr>
          <p:cNvPr id="1026" name="Picture 2" descr="https://i2.wp.com/www.raanetwork.org/media/Voddie-Baucham-e1405568979581.jpg?resize=750%2C420&amp;ssl=1"/>
          <p:cNvPicPr>
            <a:picLocks noChangeAspect="1" noChangeArrowheads="1"/>
          </p:cNvPicPr>
          <p:nvPr/>
        </p:nvPicPr>
        <p:blipFill>
          <a:blip r:embed="rId2" cstate="print"/>
          <a:srcRect l="10667"/>
          <a:stretch>
            <a:fillRect/>
          </a:stretch>
        </p:blipFill>
        <p:spPr bwMode="auto">
          <a:xfrm>
            <a:off x="-438980" y="2400307"/>
            <a:ext cx="12708580" cy="7886702"/>
          </a:xfrm>
          <a:prstGeom prst="rect">
            <a:avLst/>
          </a:prstGeom>
          <a:noFill/>
          <a:effectLst>
            <a:softEdge rad="635000"/>
          </a:effectLst>
        </p:spPr>
      </p:pic>
      <p:sp>
        <p:nvSpPr>
          <p:cNvPr id="2" name="Rectangle 1"/>
          <p:cNvSpPr/>
          <p:nvPr/>
        </p:nvSpPr>
        <p:spPr>
          <a:xfrm>
            <a:off x="6142103" y="457204"/>
            <a:ext cx="11545758" cy="5310008"/>
          </a:xfrm>
          <a:prstGeom prst="rect">
            <a:avLst/>
          </a:prstGeom>
        </p:spPr>
        <p:txBody>
          <a:bodyPr wrap="square" lIns="138016" tIns="69008" rIns="138016" bIns="69008">
            <a:spAutoFit/>
          </a:bodyPr>
          <a:lstStyle/>
          <a:p>
            <a:pPr algn="ctr"/>
            <a:r>
              <a:rPr lang="en-US" sz="4800" b="1" dirty="0" smtClean="0">
                <a:solidFill>
                  <a:schemeClr val="bg1"/>
                </a:solidFill>
              </a:rPr>
              <a:t>I choose to believe the Bible because it is a reliable collection of historical documents written down by eye witnesses during the lifetime of other eye witnesses. They report to us supernatural events that took place in fulfillment of specific prophecies and claim to be divine rather than human in origin. </a:t>
            </a:r>
            <a:endParaRPr lang="en-US" sz="4800" b="1" dirty="0">
              <a:solidFill>
                <a:schemeClr val="bg1"/>
              </a:solidFill>
            </a:endParaRPr>
          </a:p>
        </p:txBody>
      </p:sp>
      <p:sp>
        <p:nvSpPr>
          <p:cNvPr id="5" name="Rectangle 4"/>
          <p:cNvSpPr/>
          <p:nvPr/>
        </p:nvSpPr>
        <p:spPr>
          <a:xfrm>
            <a:off x="9419979" y="5600703"/>
            <a:ext cx="8461930" cy="3832683"/>
          </a:xfrm>
          <a:prstGeom prst="rect">
            <a:avLst/>
          </a:prstGeom>
          <a:noFill/>
        </p:spPr>
        <p:txBody>
          <a:bodyPr wrap="none" lIns="138016" tIns="69008" rIns="138016" bIns="69008">
            <a:spAutoFit/>
          </a:bodyPr>
          <a:lstStyle/>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These events are confirmed by, </a:t>
            </a:r>
          </a:p>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give us understanding of, </a:t>
            </a:r>
          </a:p>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historical events and the </a:t>
            </a:r>
          </a:p>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realities of the </a:t>
            </a:r>
          </a:p>
          <a:p>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world today. </a:t>
            </a:r>
          </a:p>
        </p:txBody>
      </p:sp>
      <p:sp>
        <p:nvSpPr>
          <p:cNvPr id="6" name="Rectangle 5"/>
          <p:cNvSpPr/>
          <p:nvPr/>
        </p:nvSpPr>
        <p:spPr>
          <a:xfrm>
            <a:off x="1909382" y="9258300"/>
            <a:ext cx="4882168" cy="816472"/>
          </a:xfrm>
          <a:prstGeom prst="rect">
            <a:avLst/>
          </a:prstGeom>
          <a:noFill/>
        </p:spPr>
        <p:txBody>
          <a:bodyPr wrap="none" lIns="138016" tIns="69008" rIns="138016" bIns="69008">
            <a:spAutoFit/>
          </a:bodyPr>
          <a:lstStyle/>
          <a:p>
            <a:pPr algn="ctr"/>
            <a:r>
              <a:rPr lang="en-US" sz="4400" dirty="0" smtClean="0">
                <a:ln w="18415" cmpd="sng">
                  <a:noFill/>
                  <a:prstDash val="solid"/>
                </a:ln>
                <a:solidFill>
                  <a:srgbClr val="FFFFFF"/>
                </a:solidFill>
                <a:effectLst>
                  <a:glow rad="101600">
                    <a:schemeClr val="tx1">
                      <a:alpha val="60000"/>
                    </a:schemeClr>
                  </a:glow>
                  <a:outerShdw blurRad="63500" dir="3600000" algn="tl" rotWithShape="0">
                    <a:srgbClr val="000000">
                      <a:alpha val="70000"/>
                    </a:srgbClr>
                  </a:outerShdw>
                </a:effectLst>
              </a:rPr>
              <a:t>Dr. Voddie Baucham</a:t>
            </a:r>
            <a:endParaRPr lang="en-US" sz="4400" dirty="0">
              <a:ln w="18415" cmpd="sng">
                <a:no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cdn.shutterstock.com/shutterstock/videos/7936201/thumb/1.jpg"/>
          <p:cNvPicPr>
            <a:picLocks noChangeAspect="1" noChangeArrowheads="1"/>
          </p:cNvPicPr>
          <p:nvPr/>
        </p:nvPicPr>
        <p:blipFill>
          <a:blip r:embed="rId2" cstate="print"/>
          <a:srcRect l="35996" r="8445"/>
          <a:stretch>
            <a:fillRect/>
          </a:stretch>
        </p:blipFill>
        <p:spPr bwMode="auto">
          <a:xfrm>
            <a:off x="10414041" y="2382188"/>
            <a:ext cx="7873966" cy="7904812"/>
          </a:xfrm>
          <a:prstGeom prst="rect">
            <a:avLst/>
          </a:prstGeom>
          <a:noFill/>
        </p:spPr>
      </p:pic>
      <p:pic>
        <p:nvPicPr>
          <p:cNvPr id="8" name="Picture 7"/>
          <p:cNvPicPr/>
          <p:nvPr/>
        </p:nvPicPr>
        <p:blipFill>
          <a:blip r:embed="rId3" cstate="print"/>
          <a:srcRect l="2679" t="41830" r="3545"/>
          <a:stretch>
            <a:fillRect/>
          </a:stretch>
        </p:blipFill>
        <p:spPr bwMode="auto">
          <a:xfrm>
            <a:off x="1177428" y="273454"/>
            <a:ext cx="16164060" cy="1600200"/>
          </a:xfrm>
          <a:prstGeom prst="rect">
            <a:avLst/>
          </a:prstGeom>
          <a:noFill/>
          <a:effectLst>
            <a:outerShdw dist="38100" dir="5400000" algn="ctr" rotWithShape="0">
              <a:schemeClr val="tx1"/>
            </a:outerShdw>
          </a:effectLst>
        </p:spPr>
      </p:pic>
      <p:sp>
        <p:nvSpPr>
          <p:cNvPr id="9" name="Rectangle 8"/>
          <p:cNvSpPr/>
          <p:nvPr/>
        </p:nvSpPr>
        <p:spPr>
          <a:xfrm>
            <a:off x="510460" y="2057408"/>
            <a:ext cx="5425520"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1 – Internal Unity </a:t>
            </a:r>
            <a:endParaRPr lang="en-US" sz="5400" b="1" dirty="0">
              <a:ln w="11430">
                <a:solidFill>
                  <a:schemeClr val="tx1"/>
                </a:solidFill>
              </a:ln>
              <a:effectLst>
                <a:outerShdw blurRad="50800" dist="39000" dir="5460000" algn="tl">
                  <a:srgbClr val="000000">
                    <a:alpha val="38000"/>
                  </a:srgbClr>
                </a:outerShdw>
              </a:effectLst>
            </a:endParaRPr>
          </a:p>
        </p:txBody>
      </p:sp>
      <p:sp>
        <p:nvSpPr>
          <p:cNvPr id="10" name="Rectangle 9"/>
          <p:cNvSpPr/>
          <p:nvPr/>
        </p:nvSpPr>
        <p:spPr>
          <a:xfrm>
            <a:off x="6879368" y="2039594"/>
            <a:ext cx="8404092"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2 – Bibliographical Evidence </a:t>
            </a:r>
            <a:endParaRPr lang="en-US" sz="5400" b="1" dirty="0">
              <a:ln w="11430">
                <a:solidFill>
                  <a:schemeClr val="tx1"/>
                </a:solidFill>
              </a:ln>
              <a:effectLst>
                <a:outerShdw blurRad="50800" dist="39000" dir="5460000" algn="tl">
                  <a:srgbClr val="000000">
                    <a:alpha val="38000"/>
                  </a:srgbClr>
                </a:outerShdw>
              </a:effectLst>
            </a:endParaRPr>
          </a:p>
        </p:txBody>
      </p:sp>
      <p:sp>
        <p:nvSpPr>
          <p:cNvPr id="11" name="Rectangle 10"/>
          <p:cNvSpPr/>
          <p:nvPr/>
        </p:nvSpPr>
        <p:spPr>
          <a:xfrm>
            <a:off x="526861" y="2915406"/>
            <a:ext cx="7886130"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3 – Archaeology &amp; History </a:t>
            </a:r>
            <a:endParaRPr lang="en-US" sz="5400" b="1" dirty="0">
              <a:ln w="11430">
                <a:solidFill>
                  <a:schemeClr val="tx1"/>
                </a:solidFill>
              </a:ln>
              <a:effectLst>
                <a:outerShdw blurRad="50800" dist="39000" dir="5460000" algn="tl">
                  <a:srgbClr val="000000">
                    <a:alpha val="38000"/>
                  </a:srgbClr>
                </a:outerShdw>
              </a:effectLst>
            </a:endParaRPr>
          </a:p>
        </p:txBody>
      </p:sp>
      <p:sp>
        <p:nvSpPr>
          <p:cNvPr id="12" name="Rectangle 11"/>
          <p:cNvSpPr/>
          <p:nvPr/>
        </p:nvSpPr>
        <p:spPr>
          <a:xfrm>
            <a:off x="511656" y="3832770"/>
            <a:ext cx="5342100"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4 – Medical Facts </a:t>
            </a:r>
            <a:endParaRPr lang="en-US" sz="5400" b="1" dirty="0">
              <a:ln w="11430">
                <a:solidFill>
                  <a:schemeClr val="tx1"/>
                </a:solidFill>
              </a:ln>
              <a:effectLst>
                <a:outerShdw blurRad="50800" dist="39000" dir="5460000" algn="tl">
                  <a:srgbClr val="000000">
                    <a:alpha val="38000"/>
                  </a:srgbClr>
                </a:outerShdw>
              </a:effectLst>
            </a:endParaRPr>
          </a:p>
        </p:txBody>
      </p:sp>
      <p:sp>
        <p:nvSpPr>
          <p:cNvPr id="13" name="Rectangle 12"/>
          <p:cNvSpPr/>
          <p:nvPr/>
        </p:nvSpPr>
        <p:spPr>
          <a:xfrm>
            <a:off x="6362089" y="3832770"/>
            <a:ext cx="5639490"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5 – Scientific Facts </a:t>
            </a:r>
            <a:endParaRPr lang="en-US" sz="5400" b="1" dirty="0">
              <a:ln w="11430">
                <a:solidFill>
                  <a:schemeClr val="tx1"/>
                </a:solidFill>
              </a:ln>
              <a:effectLst>
                <a:outerShdw blurRad="50800" dist="39000" dir="5460000" algn="tl">
                  <a:srgbClr val="000000">
                    <a:alpha val="38000"/>
                  </a:srgbClr>
                </a:outerShdw>
              </a:effectLst>
            </a:endParaRPr>
          </a:p>
        </p:txBody>
      </p:sp>
      <p:sp>
        <p:nvSpPr>
          <p:cNvPr id="14" name="Rectangle 13"/>
          <p:cNvSpPr/>
          <p:nvPr/>
        </p:nvSpPr>
        <p:spPr>
          <a:xfrm>
            <a:off x="502677" y="4729355"/>
            <a:ext cx="10125990" cy="3678794"/>
          </a:xfrm>
          <a:prstGeom prst="rect">
            <a:avLst/>
          </a:prstGeom>
          <a:noFill/>
        </p:spPr>
        <p:txBody>
          <a:bodyPr wrap="squar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chemeClr val="tx1"/>
                  </a:solidFill>
                </a:ln>
                <a:effectLst>
                  <a:outerShdw blurRad="50800" dist="39000" dir="5460000" algn="tl">
                    <a:srgbClr val="000000">
                      <a:alpha val="38000"/>
                    </a:srgbClr>
                  </a:outerShdw>
                </a:effectLst>
              </a:rPr>
              <a:t>6 – Fulfilled Prophecy</a:t>
            </a:r>
          </a:p>
          <a:p>
            <a:r>
              <a:rPr lang="en-US" sz="4400" b="1" dirty="0" smtClean="0">
                <a:ln w="11430">
                  <a:solidFill>
                    <a:schemeClr val="tx1"/>
                  </a:solidFill>
                </a:ln>
                <a:effectLst>
                  <a:outerShdw blurRad="50800" dist="39000" dir="5460000" algn="tl">
                    <a:srgbClr val="000000">
                      <a:alpha val="38000"/>
                    </a:srgbClr>
                  </a:outerShdw>
                </a:effectLst>
              </a:rPr>
              <a:t>        a – Ancient Cities   b – World Empires</a:t>
            </a:r>
          </a:p>
          <a:p>
            <a:r>
              <a:rPr lang="en-US" sz="4400" b="1" dirty="0" smtClean="0">
                <a:ln w="11430">
                  <a:solidFill>
                    <a:schemeClr val="tx1"/>
                  </a:solidFill>
                </a:ln>
                <a:effectLst>
                  <a:outerShdw blurRad="50800" dist="39000" dir="5460000" algn="tl">
                    <a:srgbClr val="000000">
                      <a:alpha val="38000"/>
                    </a:srgbClr>
                  </a:outerShdw>
                </a:effectLst>
              </a:rPr>
              <a:t>        c – Messianic </a:t>
            </a:r>
          </a:p>
          <a:p>
            <a:r>
              <a:rPr lang="en-US" sz="4400" b="1" dirty="0" smtClean="0">
                <a:ln w="11430">
                  <a:solidFill>
                    <a:schemeClr val="tx1"/>
                  </a:solidFill>
                </a:ln>
                <a:effectLst>
                  <a:outerShdw blurRad="50800" dist="39000" dir="5460000" algn="tl">
                    <a:srgbClr val="000000">
                      <a:alpha val="38000"/>
                    </a:srgbClr>
                  </a:outerShdw>
                </a:effectLst>
              </a:rPr>
              <a:t>        d – Jews Return to Israel</a:t>
            </a:r>
          </a:p>
          <a:p>
            <a:r>
              <a:rPr lang="en-US" sz="4400" b="1" dirty="0" smtClean="0">
                <a:ln w="11430">
                  <a:solidFill>
                    <a:schemeClr val="tx1"/>
                  </a:solidFill>
                </a:ln>
                <a:effectLst>
                  <a:outerShdw blurRad="50800" dist="39000" dir="5460000" algn="tl">
                    <a:srgbClr val="000000">
                      <a:alpha val="38000"/>
                    </a:srgbClr>
                  </a:outerShdw>
                </a:effectLst>
              </a:rPr>
              <a:t>        e – End Times/Jerusalem</a:t>
            </a:r>
            <a:endParaRPr lang="en-US" sz="4400" b="1" dirty="0">
              <a:ln w="11430">
                <a:solidFill>
                  <a:schemeClr val="tx1"/>
                </a:solidFill>
              </a:ln>
              <a:effectLst>
                <a:outerShdw blurRad="50800" dist="39000" dir="5460000" algn="tl">
                  <a:srgbClr val="000000">
                    <a:alpha val="38000"/>
                  </a:srgbClr>
                </a:outerShdw>
              </a:effectLst>
            </a:endParaRPr>
          </a:p>
        </p:txBody>
      </p:sp>
      <p:sp>
        <p:nvSpPr>
          <p:cNvPr id="15" name="Rectangle 14"/>
          <p:cNvSpPr/>
          <p:nvPr/>
        </p:nvSpPr>
        <p:spPr>
          <a:xfrm>
            <a:off x="512479" y="8115308"/>
            <a:ext cx="5660586"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7 – Changed Lives  </a:t>
            </a:r>
            <a:endParaRPr lang="en-US" sz="5400" b="1" dirty="0">
              <a:ln w="11430">
                <a:solidFill>
                  <a:schemeClr val="tx1"/>
                </a:solidFill>
              </a:ln>
              <a:effectLst>
                <a:outerShdw blurRad="50800" dist="39000" dir="5460000" algn="tl">
                  <a:srgbClr val="000000">
                    <a:alpha val="38000"/>
                  </a:srgbClr>
                </a:outerShdw>
              </a:effectLst>
            </a:endParaRPr>
          </a:p>
        </p:txBody>
      </p:sp>
      <p:sp>
        <p:nvSpPr>
          <p:cNvPr id="16" name="Rectangle 15"/>
          <p:cNvSpPr/>
          <p:nvPr/>
        </p:nvSpPr>
        <p:spPr>
          <a:xfrm>
            <a:off x="474373" y="8915408"/>
            <a:ext cx="10230682"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1"/>
                  </a:solidFill>
                </a:ln>
                <a:effectLst>
                  <a:outerShdw blurRad="50800" dist="39000" dir="5460000" algn="tl">
                    <a:srgbClr val="000000">
                      <a:alpha val="38000"/>
                    </a:srgbClr>
                  </a:outerShdw>
                </a:effectLst>
              </a:rPr>
              <a:t>8 – Indestructibility &amp; Distribution </a:t>
            </a:r>
            <a:endParaRPr lang="en-US" sz="5400" b="1" dirty="0">
              <a:ln w="11430">
                <a:solidFill>
                  <a:schemeClr val="tx1"/>
                </a:solidFill>
              </a:ln>
              <a:effectLst>
                <a:outerShdw blurRad="50800" dist="39000" dir="5460000" algn="tl">
                  <a:srgbClr val="000000">
                    <a:alpha val="38000"/>
                  </a:srgbClr>
                </a:outerShdw>
              </a:effectLst>
            </a:endParaRPr>
          </a:p>
        </p:txBody>
      </p:sp>
      <p:sp>
        <p:nvSpPr>
          <p:cNvPr id="17" name="Rounded Rectangle 16"/>
          <p:cNvSpPr/>
          <p:nvPr/>
        </p:nvSpPr>
        <p:spPr>
          <a:xfrm>
            <a:off x="1177428" y="325538"/>
            <a:ext cx="16164060" cy="1371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northpointechurch.ca/wp-content/uploads/2014/06/bible.jpg"/>
          <p:cNvPicPr>
            <a:picLocks noChangeAspect="1" noChangeArrowheads="1"/>
          </p:cNvPicPr>
          <p:nvPr/>
        </p:nvPicPr>
        <p:blipFill>
          <a:blip r:embed="rId2" cstate="print"/>
          <a:srcRect t="10099" b="6580"/>
          <a:stretch>
            <a:fillRect/>
          </a:stretch>
        </p:blipFill>
        <p:spPr bwMode="auto">
          <a:xfrm>
            <a:off x="3" y="0"/>
            <a:ext cx="18384654" cy="10287000"/>
          </a:xfrm>
          <a:prstGeom prst="rect">
            <a:avLst/>
          </a:prstGeom>
          <a:noFill/>
        </p:spPr>
      </p:pic>
      <p:sp>
        <p:nvSpPr>
          <p:cNvPr id="6" name="Rectangle 5"/>
          <p:cNvSpPr/>
          <p:nvPr/>
        </p:nvSpPr>
        <p:spPr>
          <a:xfrm>
            <a:off x="364043" y="2971801"/>
            <a:ext cx="8064384" cy="3094019"/>
          </a:xfrm>
          <a:prstGeom prst="rect">
            <a:avLst/>
          </a:prstGeom>
          <a:noFill/>
        </p:spPr>
        <p:txBody>
          <a:bodyPr wrap="none" lIns="138016" tIns="69008" rIns="138016" bIns="69008">
            <a:spAutoFit/>
          </a:bodyPr>
          <a:lstStyle/>
          <a:p>
            <a:pPr algn="ctr"/>
            <a:r>
              <a:rPr lang="en-US" sz="9600" spc="68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(1)</a:t>
            </a:r>
            <a:r>
              <a:rPr lang="en-US" sz="96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 Internal </a:t>
            </a:r>
          </a:p>
          <a:p>
            <a:pPr algn="ctr"/>
            <a:r>
              <a:rPr lang="en-US" sz="96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Unity</a:t>
            </a:r>
          </a:p>
        </p:txBody>
      </p:sp>
      <p:pic>
        <p:nvPicPr>
          <p:cNvPr id="8" name="Picture 7"/>
          <p:cNvPicPr/>
          <p:nvPr/>
        </p:nvPicPr>
        <p:blipFill>
          <a:blip r:embed="rId3" cstate="print"/>
          <a:srcRect l="3309" t="32558" r="3745" b="13953"/>
          <a:stretch>
            <a:fillRect/>
          </a:stretch>
        </p:blipFill>
        <p:spPr bwMode="auto">
          <a:xfrm>
            <a:off x="76203" y="114302"/>
            <a:ext cx="12090630" cy="1943100"/>
          </a:xfrm>
          <a:prstGeom prst="rect">
            <a:avLst/>
          </a:prstGeom>
          <a:noFill/>
        </p:spPr>
      </p:pic>
      <p:pic>
        <p:nvPicPr>
          <p:cNvPr id="5" name="Picture 4" descr="http://www.ironcooker.com/222-792-thickbox/cast-iron-boat-anchor.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36290">
            <a:off x="388319" y="7691283"/>
            <a:ext cx="2470286" cy="2481474"/>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3).jpg"/>
          <p:cNvPicPr>
            <a:picLocks noChangeAspect="1"/>
          </p:cNvPicPr>
          <p:nvPr/>
        </p:nvPicPr>
        <p:blipFill>
          <a:blip r:embed="rId2" cstate="print"/>
          <a:srcRect t="3333" b="11815"/>
          <a:stretch>
            <a:fillRect/>
          </a:stretch>
        </p:blipFill>
        <p:spPr>
          <a:xfrm>
            <a:off x="2" y="0"/>
            <a:ext cx="18380884" cy="10287000"/>
          </a:xfrm>
          <a:prstGeom prst="rect">
            <a:avLst/>
          </a:prstGeom>
        </p:spPr>
      </p:pic>
      <p:sp>
        <p:nvSpPr>
          <p:cNvPr id="3" name="Rectangle 2"/>
          <p:cNvSpPr/>
          <p:nvPr/>
        </p:nvSpPr>
        <p:spPr>
          <a:xfrm>
            <a:off x="851924" y="342905"/>
            <a:ext cx="16698864" cy="1432026"/>
          </a:xfrm>
          <a:prstGeom prst="rect">
            <a:avLst/>
          </a:prstGeom>
          <a:noFill/>
        </p:spPr>
        <p:txBody>
          <a:bodyPr wrap="none" lIns="138016" tIns="69008" rIns="138016" bIns="69008">
            <a:spAutoFit/>
          </a:bodyPr>
          <a:lstStyle/>
          <a:p>
            <a:pPr algn="ctr"/>
            <a:r>
              <a:rPr lang="en-US" sz="8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 Outline of the Bible’s Message</a:t>
            </a:r>
            <a:endParaRPr lang="en-US" sz="8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70153" y="21717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4" name="Rectangle 3"/>
          <p:cNvSpPr/>
          <p:nvPr/>
        </p:nvSpPr>
        <p:spPr>
          <a:xfrm>
            <a:off x="1588792" y="2171705"/>
            <a:ext cx="15245068"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1 – God Created Mankind to Be His Sons &amp; Daughters</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1 &amp; 2)</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3).jpg"/>
          <p:cNvPicPr>
            <a:picLocks noChangeAspect="1"/>
          </p:cNvPicPr>
          <p:nvPr/>
        </p:nvPicPr>
        <p:blipFill>
          <a:blip r:embed="rId2" cstate="print"/>
          <a:srcRect t="3333" b="11815"/>
          <a:stretch>
            <a:fillRect/>
          </a:stretch>
        </p:blipFill>
        <p:spPr>
          <a:xfrm>
            <a:off x="2" y="0"/>
            <a:ext cx="18380884" cy="10287000"/>
          </a:xfrm>
          <a:prstGeom prst="rect">
            <a:avLst/>
          </a:prstGeom>
        </p:spPr>
      </p:pic>
      <p:sp>
        <p:nvSpPr>
          <p:cNvPr id="3" name="Rectangle 2"/>
          <p:cNvSpPr/>
          <p:nvPr/>
        </p:nvSpPr>
        <p:spPr>
          <a:xfrm>
            <a:off x="851924" y="342905"/>
            <a:ext cx="16698864" cy="1432026"/>
          </a:xfrm>
          <a:prstGeom prst="rect">
            <a:avLst/>
          </a:prstGeom>
          <a:noFill/>
        </p:spPr>
        <p:txBody>
          <a:bodyPr wrap="none" lIns="138016" tIns="69008" rIns="138016" bIns="69008">
            <a:spAutoFit/>
          </a:bodyPr>
          <a:lstStyle/>
          <a:p>
            <a:pPr algn="ctr"/>
            <a:r>
              <a:rPr lang="en-US" sz="8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 Outline of the Bible’s Message</a:t>
            </a:r>
            <a:endParaRPr lang="en-US" sz="8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70153" y="21717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4" name="Rectangle 3"/>
          <p:cNvSpPr/>
          <p:nvPr/>
        </p:nvSpPr>
        <p:spPr>
          <a:xfrm>
            <a:off x="1588792" y="2171705"/>
            <a:ext cx="15245068"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1 – God Created Mankind to Be His Sons &amp; Daughters</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1 &amp; 2)</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9" name="Rectangle 8"/>
          <p:cNvSpPr/>
          <p:nvPr/>
        </p:nvSpPr>
        <p:spPr>
          <a:xfrm>
            <a:off x="-52613" y="4177017"/>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 name="Rectangle 4"/>
          <p:cNvSpPr/>
          <p:nvPr/>
        </p:nvSpPr>
        <p:spPr>
          <a:xfrm>
            <a:off x="1254975" y="4177025"/>
            <a:ext cx="16046826"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2 – Mankind Sinned &amp; Was Separated From God (Death)</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3)</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3).jpg"/>
          <p:cNvPicPr>
            <a:picLocks noChangeAspect="1"/>
          </p:cNvPicPr>
          <p:nvPr/>
        </p:nvPicPr>
        <p:blipFill>
          <a:blip r:embed="rId2" cstate="print"/>
          <a:srcRect t="3333" b="11815"/>
          <a:stretch>
            <a:fillRect/>
          </a:stretch>
        </p:blipFill>
        <p:spPr>
          <a:xfrm>
            <a:off x="2" y="0"/>
            <a:ext cx="18380884" cy="10287000"/>
          </a:xfrm>
          <a:prstGeom prst="rect">
            <a:avLst/>
          </a:prstGeom>
        </p:spPr>
      </p:pic>
      <p:sp>
        <p:nvSpPr>
          <p:cNvPr id="3" name="Rectangle 2"/>
          <p:cNvSpPr/>
          <p:nvPr/>
        </p:nvSpPr>
        <p:spPr>
          <a:xfrm>
            <a:off x="851924" y="342905"/>
            <a:ext cx="16698864" cy="1432026"/>
          </a:xfrm>
          <a:prstGeom prst="rect">
            <a:avLst/>
          </a:prstGeom>
          <a:noFill/>
        </p:spPr>
        <p:txBody>
          <a:bodyPr wrap="none" lIns="138016" tIns="69008" rIns="138016" bIns="69008">
            <a:spAutoFit/>
          </a:bodyPr>
          <a:lstStyle/>
          <a:p>
            <a:pPr algn="ctr"/>
            <a:r>
              <a:rPr lang="en-US" sz="8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 Outline of the Bible’s Message</a:t>
            </a:r>
            <a:endParaRPr lang="en-US" sz="8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70153" y="21717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4" name="Rectangle 3"/>
          <p:cNvSpPr/>
          <p:nvPr/>
        </p:nvSpPr>
        <p:spPr>
          <a:xfrm>
            <a:off x="1588792" y="2171705"/>
            <a:ext cx="15245068"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1 – God Created Mankind to Be His Sons &amp; Daughters</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1 &amp; 2)</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9" name="Rectangle 8"/>
          <p:cNvSpPr/>
          <p:nvPr/>
        </p:nvSpPr>
        <p:spPr>
          <a:xfrm>
            <a:off x="-52613" y="4177017"/>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0" name="Rectangle 9"/>
          <p:cNvSpPr/>
          <p:nvPr/>
        </p:nvSpPr>
        <p:spPr>
          <a:xfrm>
            <a:off x="-57529" y="61722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 name="Rectangle 4"/>
          <p:cNvSpPr/>
          <p:nvPr/>
        </p:nvSpPr>
        <p:spPr>
          <a:xfrm>
            <a:off x="1254975" y="4177025"/>
            <a:ext cx="16046826"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2 – Mankind Sinned &amp; Was Separated From God (Death)</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3)</a:t>
            </a:r>
          </a:p>
        </p:txBody>
      </p:sp>
      <p:sp>
        <p:nvSpPr>
          <p:cNvPr id="6" name="Rectangle 5"/>
          <p:cNvSpPr/>
          <p:nvPr/>
        </p:nvSpPr>
        <p:spPr>
          <a:xfrm>
            <a:off x="1543222" y="6200519"/>
            <a:ext cx="15567144"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3 – God Fulfilled His Plan to Redeem Mankind in Christ</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3 – Revelation 20)</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3).jpg"/>
          <p:cNvPicPr>
            <a:picLocks noChangeAspect="1"/>
          </p:cNvPicPr>
          <p:nvPr/>
        </p:nvPicPr>
        <p:blipFill>
          <a:blip r:embed="rId2" cstate="print"/>
          <a:srcRect t="3333" b="11815"/>
          <a:stretch>
            <a:fillRect/>
          </a:stretch>
        </p:blipFill>
        <p:spPr>
          <a:xfrm>
            <a:off x="2" y="0"/>
            <a:ext cx="18380884" cy="10287000"/>
          </a:xfrm>
          <a:prstGeom prst="rect">
            <a:avLst/>
          </a:prstGeom>
        </p:spPr>
      </p:pic>
      <p:sp>
        <p:nvSpPr>
          <p:cNvPr id="3" name="Rectangle 2"/>
          <p:cNvSpPr/>
          <p:nvPr/>
        </p:nvSpPr>
        <p:spPr>
          <a:xfrm>
            <a:off x="851924" y="342905"/>
            <a:ext cx="16698864" cy="1432026"/>
          </a:xfrm>
          <a:prstGeom prst="rect">
            <a:avLst/>
          </a:prstGeom>
          <a:noFill/>
        </p:spPr>
        <p:txBody>
          <a:bodyPr wrap="none" lIns="138016" tIns="69008" rIns="138016" bIns="69008">
            <a:spAutoFit/>
          </a:bodyPr>
          <a:lstStyle/>
          <a:p>
            <a:pPr algn="ctr"/>
            <a:r>
              <a:rPr lang="en-US" sz="8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 Outline of the Bible’s Message</a:t>
            </a:r>
            <a:endParaRPr lang="en-US" sz="8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70153" y="21717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4" name="Rectangle 3"/>
          <p:cNvSpPr/>
          <p:nvPr/>
        </p:nvSpPr>
        <p:spPr>
          <a:xfrm>
            <a:off x="1588792" y="2171705"/>
            <a:ext cx="15245068"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1 – God Created Mankind to Be His Sons &amp; Daughters</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1 &amp; 2)</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9" name="Rectangle 8"/>
          <p:cNvSpPr/>
          <p:nvPr/>
        </p:nvSpPr>
        <p:spPr>
          <a:xfrm>
            <a:off x="-52613" y="4177017"/>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0" name="Rectangle 9"/>
          <p:cNvSpPr/>
          <p:nvPr/>
        </p:nvSpPr>
        <p:spPr>
          <a:xfrm>
            <a:off x="-57529" y="6172205"/>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1" name="Rectangle 10"/>
          <p:cNvSpPr/>
          <p:nvPr/>
        </p:nvSpPr>
        <p:spPr>
          <a:xfrm>
            <a:off x="-52613" y="8184753"/>
            <a:ext cx="18496066" cy="1828802"/>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 name="Rectangle 4"/>
          <p:cNvSpPr/>
          <p:nvPr/>
        </p:nvSpPr>
        <p:spPr>
          <a:xfrm>
            <a:off x="1254975" y="4177025"/>
            <a:ext cx="16046826"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2 – Mankind Sinned &amp; Was Separated From God (Death)</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3)</a:t>
            </a:r>
          </a:p>
        </p:txBody>
      </p:sp>
      <p:sp>
        <p:nvSpPr>
          <p:cNvPr id="6" name="Rectangle 5"/>
          <p:cNvSpPr/>
          <p:nvPr/>
        </p:nvSpPr>
        <p:spPr>
          <a:xfrm>
            <a:off x="1543222" y="6200519"/>
            <a:ext cx="15567144"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3 – God Fulfilled His Plan to Redeem Mankind in Christ</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(Genesis 3 – Revelation 20)</a:t>
            </a:r>
          </a:p>
        </p:txBody>
      </p:sp>
      <p:sp>
        <p:nvSpPr>
          <p:cNvPr id="7" name="Rectangle 6"/>
          <p:cNvSpPr/>
          <p:nvPr/>
        </p:nvSpPr>
        <p:spPr>
          <a:xfrm>
            <a:off x="488547" y="8178343"/>
            <a:ext cx="17357826"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4 – All God Planned in Creation Is Eternally Restored in Christ</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(Revelation 21 – 22)</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northpointechurch.ca/wp-content/uploads/2014/06/bible.jpg"/>
          <p:cNvPicPr>
            <a:picLocks noChangeAspect="1" noChangeArrowheads="1"/>
          </p:cNvPicPr>
          <p:nvPr/>
        </p:nvPicPr>
        <p:blipFill>
          <a:blip r:embed="rId2" cstate="print"/>
          <a:srcRect t="10099" b="6580"/>
          <a:stretch>
            <a:fillRect/>
          </a:stretch>
        </p:blipFill>
        <p:spPr bwMode="auto">
          <a:xfrm>
            <a:off x="3" y="0"/>
            <a:ext cx="18384654" cy="10287000"/>
          </a:xfrm>
          <a:prstGeom prst="rect">
            <a:avLst/>
          </a:prstGeom>
          <a:noFill/>
        </p:spPr>
      </p:pic>
      <p:sp>
        <p:nvSpPr>
          <p:cNvPr id="6" name="Rectangle 5"/>
          <p:cNvSpPr/>
          <p:nvPr/>
        </p:nvSpPr>
        <p:spPr>
          <a:xfrm>
            <a:off x="10591465" y="6675211"/>
            <a:ext cx="6433554" cy="2416910"/>
          </a:xfrm>
          <a:prstGeom prst="rect">
            <a:avLst/>
          </a:prstGeom>
          <a:noFill/>
        </p:spPr>
        <p:txBody>
          <a:bodyPr wrap="none" lIns="138016" tIns="69008" rIns="138016" bIns="69008">
            <a:spAutoFit/>
          </a:bodyPr>
          <a:lstStyle/>
          <a:p>
            <a:pPr algn="ctr"/>
            <a:r>
              <a:rPr lang="en-US" sz="7400" dirty="0" smtClean="0">
                <a:ln w="18415" cmpd="sng">
                  <a:solidFill>
                    <a:srgbClr val="FFFFFF"/>
                  </a:solidFill>
                  <a:prstDash val="solid"/>
                </a:ln>
                <a:solidFill>
                  <a:srgbClr val="FFFFFF"/>
                </a:solidFill>
                <a:effectLst>
                  <a:glow rad="101600">
                    <a:schemeClr val="tx1">
                      <a:alpha val="60000"/>
                    </a:schemeClr>
                  </a:glow>
                  <a:outerShdw dist="114300" dir="2400000" algn="tl" rotWithShape="0">
                    <a:srgbClr val="000000"/>
                  </a:outerShdw>
                </a:effectLst>
                <a:latin typeface="AddCityboy" pitchFamily="2" charset="0"/>
              </a:rPr>
              <a:t>The Anchor</a:t>
            </a:r>
          </a:p>
          <a:p>
            <a:pPr algn="ctr"/>
            <a:r>
              <a:rPr lang="en-US" sz="7400" dirty="0" smtClean="0">
                <a:ln w="18415" cmpd="sng">
                  <a:solidFill>
                    <a:srgbClr val="FFFFFF"/>
                  </a:solidFill>
                  <a:prstDash val="solid"/>
                </a:ln>
                <a:solidFill>
                  <a:srgbClr val="FFFFFF"/>
                </a:solidFill>
                <a:effectLst>
                  <a:glow rad="101600">
                    <a:schemeClr val="tx1">
                      <a:alpha val="60000"/>
                    </a:schemeClr>
                  </a:glow>
                  <a:outerShdw dist="114300" dir="2400000" algn="tl" rotWithShape="0">
                    <a:srgbClr val="000000"/>
                  </a:outerShdw>
                </a:effectLst>
                <a:latin typeface="AddCityboy" pitchFamily="2" charset="0"/>
              </a:rPr>
              <a:t>of our Faith</a:t>
            </a:r>
          </a:p>
        </p:txBody>
      </p:sp>
      <p:pic>
        <p:nvPicPr>
          <p:cNvPr id="8" name="Picture 7"/>
          <p:cNvPicPr/>
          <p:nvPr/>
        </p:nvPicPr>
        <p:blipFill>
          <a:blip r:embed="rId3" cstate="print"/>
          <a:srcRect l="3309" t="32558" r="3745" b="13953"/>
          <a:stretch>
            <a:fillRect/>
          </a:stretch>
        </p:blipFill>
        <p:spPr bwMode="auto">
          <a:xfrm>
            <a:off x="369224" y="-114302"/>
            <a:ext cx="11314844" cy="1943100"/>
          </a:xfrm>
          <a:prstGeom prst="rect">
            <a:avLst/>
          </a:prstGeom>
          <a:noFill/>
        </p:spPr>
      </p:pic>
      <p:pic>
        <p:nvPicPr>
          <p:cNvPr id="5" name="Picture 4" descr="http://www.ironcooker.com/222-792-thickbox/cast-iron-boat-anchor.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36290">
            <a:off x="427218" y="6976669"/>
            <a:ext cx="3055060" cy="3068894"/>
          </a:xfrm>
          <a:prstGeom prst="rect">
            <a:avLst/>
          </a:prstGeom>
          <a:noFill/>
        </p:spPr>
      </p:pic>
      <p:sp>
        <p:nvSpPr>
          <p:cNvPr id="9" name="Rectangle 8"/>
          <p:cNvSpPr/>
          <p:nvPr/>
        </p:nvSpPr>
        <p:spPr>
          <a:xfrm>
            <a:off x="865543" y="2221620"/>
            <a:ext cx="7782577" cy="4756012"/>
          </a:xfrm>
          <a:prstGeom prst="rect">
            <a:avLst/>
          </a:prstGeom>
          <a:noFill/>
        </p:spPr>
        <p:txBody>
          <a:bodyPr wrap="none" lIns="138016" tIns="69008" rIns="138016" bIns="69008">
            <a:spAutoFit/>
          </a:bodyPr>
          <a:lstStyle/>
          <a:p>
            <a:pPr algn="ctr"/>
            <a:r>
              <a:rPr lang="en-US" sz="10000" spc="304"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rPr>
              <a:t>Faith &amp; Reason  </a:t>
            </a:r>
          </a:p>
          <a:p>
            <a:pPr algn="ctr"/>
            <a:r>
              <a:rPr lang="en-US" sz="10000" spc="304"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rPr>
              <a:t>Made Simple </a:t>
            </a:r>
          </a:p>
          <a:p>
            <a:pPr algn="ctr"/>
            <a:r>
              <a:rPr lang="en-US" sz="10000" spc="304"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rPr>
              <a:t>(Part 5)</a:t>
            </a:r>
            <a:endParaRPr lang="en-US" sz="10000" spc="304" dirty="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3" name="Rectangle 2"/>
          <p:cNvSpPr/>
          <p:nvPr/>
        </p:nvSpPr>
        <p:spPr>
          <a:xfrm>
            <a:off x="2" y="2743203"/>
            <a:ext cx="18059400" cy="2601574"/>
          </a:xfrm>
          <a:prstGeom prst="rect">
            <a:avLst/>
          </a:prstGeom>
          <a:noFill/>
        </p:spPr>
        <p:txBody>
          <a:bodyPr wrap="square" lIns="138016" tIns="69008" rIns="138016" bIns="69008">
            <a:spAutoFit/>
          </a:bodyPr>
          <a:lstStyle/>
          <a:p>
            <a:pPr algn="ctr"/>
            <a:r>
              <a:rPr lang="en-US" sz="80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The Bible Claims to Be the Word of God Throughout -</a:t>
            </a:r>
          </a:p>
        </p:txBody>
      </p:sp>
      <p:sp>
        <p:nvSpPr>
          <p:cNvPr id="7" name="Rectangle 6"/>
          <p:cNvSpPr/>
          <p:nvPr/>
        </p:nvSpPr>
        <p:spPr>
          <a:xfrm>
            <a:off x="2242223" y="362599"/>
            <a:ext cx="13618918" cy="1832134"/>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11000" dirty="0" smtClean="0">
                <a:ln w="18415" cmpd="sng">
                  <a:solidFill>
                    <a:srgbClr val="FFFFFF"/>
                  </a:solidFill>
                  <a:prstDash val="solid"/>
                </a:ln>
                <a:solidFill>
                  <a:srgbClr val="FFFFFF"/>
                </a:solidFill>
                <a:effectLst>
                  <a:glow rad="101600">
                    <a:schemeClr val="tx1">
                      <a:alpha val="60000"/>
                    </a:schemeClr>
                  </a:glow>
                  <a:outerShdw dist="114300" dir="2400000" algn="tl" rotWithShape="0">
                    <a:srgbClr val="000000"/>
                  </a:outerShdw>
                </a:effectLst>
                <a:latin typeface="Berlin Sans FB Demi" pitchFamily="34" charset="0"/>
              </a:rPr>
              <a:t>Claims of Inspiration!</a:t>
            </a:r>
            <a:endParaRPr lang="en-US" sz="11000" dirty="0">
              <a:ln w="18415" cmpd="sng">
                <a:solidFill>
                  <a:srgbClr val="FFFFFF"/>
                </a:solidFill>
                <a:prstDash val="solid"/>
              </a:ln>
              <a:solidFill>
                <a:srgbClr val="FFFFFF"/>
              </a:solidFill>
              <a:effectLst>
                <a:glow rad="101600">
                  <a:schemeClr val="tx1">
                    <a:alpha val="60000"/>
                  </a:schemeClr>
                </a:glow>
                <a:outerShdw dist="114300" dir="2400000" algn="tl" rotWithShape="0">
                  <a:srgbClr val="000000"/>
                </a:outerShdw>
              </a:effectLst>
              <a:latin typeface="Berlin Sans FB Demi" pitchFamily="34" charset="0"/>
            </a:endParaRPr>
          </a:p>
        </p:txBody>
      </p:sp>
      <p:sp>
        <p:nvSpPr>
          <p:cNvPr id="11" name="Rounded Rectangle 10"/>
          <p:cNvSpPr/>
          <p:nvPr/>
        </p:nvSpPr>
        <p:spPr>
          <a:xfrm>
            <a:off x="2133600" y="571505"/>
            <a:ext cx="13944600" cy="1523998"/>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6" name="Picture 5"/>
          <p:cNvPicPr/>
          <p:nvPr/>
        </p:nvPicPr>
        <p:blipFill>
          <a:blip r:embed="rId3" cstate="print"/>
          <a:srcRect l="4760" t="33400" r="6711" b="9344"/>
          <a:stretch>
            <a:fillRect/>
          </a:stretch>
        </p:blipFill>
        <p:spPr bwMode="auto">
          <a:xfrm>
            <a:off x="1828802" y="5524500"/>
            <a:ext cx="14630400" cy="2209800"/>
          </a:xfrm>
          <a:prstGeom prst="rect">
            <a:avLst/>
          </a:prstGeom>
          <a:noFill/>
          <a:effectLst>
            <a:glow rad="101600">
              <a:schemeClr val="tx1">
                <a:alpha val="60000"/>
              </a:schemeClr>
            </a:glow>
          </a:effectLst>
        </p:spPr>
      </p:pic>
      <p:sp>
        <p:nvSpPr>
          <p:cNvPr id="9" name="Rectangle 8"/>
          <p:cNvSpPr/>
          <p:nvPr/>
        </p:nvSpPr>
        <p:spPr>
          <a:xfrm>
            <a:off x="152400" y="7734300"/>
            <a:ext cx="18059400" cy="1370468"/>
          </a:xfrm>
          <a:prstGeom prst="rect">
            <a:avLst/>
          </a:prstGeom>
          <a:noFill/>
        </p:spPr>
        <p:txBody>
          <a:bodyPr wrap="square" lIns="138016" tIns="69008" rIns="138016" bIns="69008">
            <a:spAutoFit/>
          </a:bodyPr>
          <a:lstStyle/>
          <a:p>
            <a:pPr algn="ctr"/>
            <a:r>
              <a:rPr lang="en-US" sz="80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Or its Equivalent - Over 2,600 Times</a:t>
            </a:r>
            <a:endParaRPr lang="en-US" sz="8000" dirty="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6" name="Rectangle 5"/>
          <p:cNvSpPr/>
          <p:nvPr/>
        </p:nvSpPr>
        <p:spPr>
          <a:xfrm>
            <a:off x="2040937" y="2937796"/>
            <a:ext cx="6645854" cy="1062692"/>
          </a:xfrm>
          <a:prstGeom prst="rect">
            <a:avLst/>
          </a:prstGeom>
          <a:noFill/>
        </p:spPr>
        <p:txBody>
          <a:bodyPr wrap="none" lIns="138016" tIns="69008" rIns="138016" bIns="69008">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1,500+ Year Period</a:t>
            </a:r>
            <a:endParaRPr lang="en-US" sz="6000" dirty="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0287010" y="1714503"/>
            <a:ext cx="7186260" cy="3094019"/>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96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sp>
        <p:nvSpPr>
          <p:cNvPr id="10" name="Rectangle 9"/>
          <p:cNvSpPr/>
          <p:nvPr/>
        </p:nvSpPr>
        <p:spPr>
          <a:xfrm>
            <a:off x="609613" y="4000502"/>
            <a:ext cx="9603394" cy="1062692"/>
          </a:xfrm>
          <a:prstGeom prst="rect">
            <a:avLst/>
          </a:prstGeom>
          <a:noFill/>
        </p:spPr>
        <p:txBody>
          <a:bodyPr wrap="none" lIns="138016" tIns="69008" rIns="138016" bIns="69008">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3 Continents &amp; 3 Languages</a:t>
            </a:r>
            <a:endParaRPr lang="en-US" sz="6000" dirty="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1" name="Rounded Rectangle 10"/>
          <p:cNvSpPr/>
          <p:nvPr/>
        </p:nvSpPr>
        <p:spPr>
          <a:xfrm>
            <a:off x="5351442" y="228612"/>
            <a:ext cx="7389284" cy="1274664"/>
          </a:xfrm>
          <a:prstGeom prst="roundRect">
            <a:avLst/>
          </a:prstGeom>
          <a:noFill/>
          <a:ln w="1270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3" name="Rectangle 12"/>
          <p:cNvSpPr/>
          <p:nvPr/>
        </p:nvSpPr>
        <p:spPr>
          <a:xfrm>
            <a:off x="647880" y="5219701"/>
            <a:ext cx="9639880" cy="1062694"/>
          </a:xfrm>
          <a:prstGeom prst="rect">
            <a:avLst/>
          </a:prstGeom>
          <a:noFill/>
        </p:spPr>
        <p:txBody>
          <a:bodyPr wrap="none" lIns="138016" tIns="69008" rIns="138016" bIns="69008">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400 Year Gap – O.T. to N.T</a:t>
            </a:r>
            <a:r>
              <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4" name="Rectangle 13"/>
          <p:cNvSpPr/>
          <p:nvPr/>
        </p:nvSpPr>
        <p:spPr>
          <a:xfrm>
            <a:off x="457200" y="6515102"/>
            <a:ext cx="10435792" cy="1801356"/>
          </a:xfrm>
          <a:prstGeom prst="rect">
            <a:avLst/>
          </a:prstGeom>
        </p:spPr>
        <p:txBody>
          <a:bodyPr wrap="square" lIns="138016" tIns="69008" rIns="138016" bIns="69008">
            <a:spAutoFit/>
          </a:bodyPr>
          <a:lstStyle/>
          <a:p>
            <a:pPr algn="ctr">
              <a:tabLst>
                <a:tab pos="3285590" algn="l"/>
              </a:tabLst>
            </a:pPr>
            <a:r>
              <a:rPr lang="en-US" sz="3600" b="1" dirty="0" smtClean="0">
                <a:ln>
                  <a:solidFill>
                    <a:srgbClr val="FFFF00"/>
                  </a:solidFill>
                </a:ln>
                <a:solidFill>
                  <a:srgbClr val="FFFF00"/>
                </a:solidFill>
                <a:effectLst>
                  <a:glow rad="101600">
                    <a:schemeClr val="tx1">
                      <a:alpha val="60000"/>
                    </a:schemeClr>
                  </a:glow>
                  <a:outerShdw dist="114300" dir="2400000" algn="ctr" rotWithShape="0">
                    <a:schemeClr val="tx1"/>
                  </a:outerShdw>
                </a:effectLst>
                <a:latin typeface="Maiandra GD" pitchFamily="34" charset="0"/>
              </a:rPr>
              <a:t>Shepherds, kings, scholars, fishermen, prophets, a military general, a cupbearer, and a priest all penned portions of Scripture. </a:t>
            </a:r>
            <a:endParaRPr lang="en-US" sz="3600" b="1" dirty="0">
              <a:ln>
                <a:solidFill>
                  <a:srgbClr val="FFFF00"/>
                </a:solidFill>
              </a:ln>
              <a:solidFill>
                <a:srgbClr val="FFFF00"/>
              </a:solidFill>
              <a:effectLst>
                <a:glow rad="101600">
                  <a:schemeClr val="tx1">
                    <a:alpha val="60000"/>
                  </a:schemeClr>
                </a:glow>
                <a:outerShdw dist="114300" dir="2400000" algn="ctr" rotWithShape="0">
                  <a:schemeClr val="tx1"/>
                </a:outerShdw>
              </a:effectLst>
              <a:latin typeface="Maiandra GD" pitchFamily="34" charset="0"/>
            </a:endParaRPr>
          </a:p>
        </p:txBody>
      </p:sp>
      <p:pic>
        <p:nvPicPr>
          <p:cNvPr id="24" name="Picture 23"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133415" y="4914900"/>
            <a:ext cx="8154586" cy="5372100"/>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5351442" y="228612"/>
            <a:ext cx="7389284" cy="1274664"/>
          </a:xfrm>
          <a:prstGeom prst="roundRect">
            <a:avLst/>
          </a:prstGeom>
          <a:noFill/>
          <a:ln w="1270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5" name="Rectangle 14"/>
          <p:cNvSpPr/>
          <p:nvPr/>
        </p:nvSpPr>
        <p:spPr>
          <a:xfrm>
            <a:off x="1143000" y="3467101"/>
            <a:ext cx="8229600" cy="4202014"/>
          </a:xfrm>
          <a:prstGeom prst="rect">
            <a:avLst/>
          </a:prstGeom>
          <a:noFill/>
        </p:spPr>
        <p:txBody>
          <a:bodyPr wrap="squar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An Unfolding Story </a:t>
            </a:r>
          </a:p>
          <a:p>
            <a:pPr algn="ctr"/>
            <a:r>
              <a:rPr lang="en-US" sz="66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of Redemption from</a:t>
            </a:r>
          </a:p>
          <a:p>
            <a:pPr algn="ctr"/>
            <a:r>
              <a:rPr lang="en-US" sz="66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Genesis through </a:t>
            </a:r>
          </a:p>
          <a:p>
            <a:pPr algn="ctr"/>
            <a:r>
              <a:rPr lang="en-US" sz="6600" dirty="0" smtClean="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rPr>
              <a:t>Revelation</a:t>
            </a:r>
            <a:endParaRPr lang="en-US" sz="6600" dirty="0">
              <a:ln w="18415" cmpd="sng">
                <a:solidFill>
                  <a:srgbClr val="FFFFFF"/>
                </a:solidFill>
                <a:prstDash val="solid"/>
              </a:ln>
              <a:solidFill>
                <a:srgbClr val="FFFFFF"/>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22" name="Rounded Rectangle 21"/>
          <p:cNvSpPr/>
          <p:nvPr/>
        </p:nvSpPr>
        <p:spPr>
          <a:xfrm>
            <a:off x="838203" y="3314700"/>
            <a:ext cx="8802458" cy="46482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24" name="Rectangle 23"/>
          <p:cNvSpPr/>
          <p:nvPr/>
        </p:nvSpPr>
        <p:spPr>
          <a:xfrm>
            <a:off x="9982210" y="1866901"/>
            <a:ext cx="7186260" cy="3094019"/>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96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pic>
        <p:nvPicPr>
          <p:cNvPr id="25" name="Picture 24"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133415" y="4914900"/>
            <a:ext cx="8154586" cy="5372100"/>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5351442" y="228612"/>
            <a:ext cx="7389284" cy="1274664"/>
          </a:xfrm>
          <a:prstGeom prst="roundRect">
            <a:avLst/>
          </a:prstGeom>
          <a:noFill/>
          <a:ln w="1270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6" name="Rectangle 15"/>
          <p:cNvSpPr/>
          <p:nvPr/>
        </p:nvSpPr>
        <p:spPr>
          <a:xfrm>
            <a:off x="1069958" y="1849795"/>
            <a:ext cx="8087276"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O.T. Linked to N.T.</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7" name="Rectangle 16"/>
          <p:cNvSpPr/>
          <p:nvPr/>
        </p:nvSpPr>
        <p:spPr>
          <a:xfrm>
            <a:off x="2868134" y="2857501"/>
            <a:ext cx="4779960"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(Examples)</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8" name="Rectangle 17"/>
          <p:cNvSpPr/>
          <p:nvPr/>
        </p:nvSpPr>
        <p:spPr>
          <a:xfrm>
            <a:off x="1384106" y="4502281"/>
            <a:ext cx="8121579" cy="5217677"/>
          </a:xfrm>
          <a:prstGeom prst="rect">
            <a:avLst/>
          </a:prstGeom>
          <a:noFill/>
        </p:spPr>
        <p:txBody>
          <a:bodyPr wrap="none" lIns="138016" tIns="69008" rIns="138016" bIns="69008">
            <a:spAutoFit/>
          </a:bodyPr>
          <a:lstStyle/>
          <a:p>
            <a:pPr algn="ct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 O.T. - The Law    </a:t>
            </a:r>
          </a:p>
          <a:p>
            <a:pPr algn="ct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 N.T. – None Saved </a:t>
            </a:r>
          </a:p>
          <a:p>
            <a:pPr algn="ct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by the Law, </a:t>
            </a:r>
          </a:p>
          <a:p>
            <a:pPr algn="ct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 The Law is a Tutor </a:t>
            </a:r>
          </a:p>
          <a:p>
            <a:pPr algn="ct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Leading to Christ  </a:t>
            </a:r>
            <a:endParaRPr lang="en-US" sz="6600" dirty="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23" name="Rounded Rectangle 22"/>
          <p:cNvSpPr/>
          <p:nvPr/>
        </p:nvSpPr>
        <p:spPr>
          <a:xfrm>
            <a:off x="609600" y="4305300"/>
            <a:ext cx="9220200" cy="54102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24" name="Rectangle 23"/>
          <p:cNvSpPr/>
          <p:nvPr/>
        </p:nvSpPr>
        <p:spPr>
          <a:xfrm>
            <a:off x="9982210" y="1866901"/>
            <a:ext cx="7186260" cy="3094019"/>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96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96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pic>
        <p:nvPicPr>
          <p:cNvPr id="25" name="Picture 24"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5351442" y="228612"/>
            <a:ext cx="7389284" cy="1274664"/>
          </a:xfrm>
          <a:prstGeom prst="roundRect">
            <a:avLst/>
          </a:prstGeom>
          <a:noFill/>
          <a:ln w="1270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6" name="Rectangle 15"/>
          <p:cNvSpPr/>
          <p:nvPr/>
        </p:nvSpPr>
        <p:spPr>
          <a:xfrm>
            <a:off x="5732524" y="3009901"/>
            <a:ext cx="8087276"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O.T. Linked to N.T.</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7" name="Rectangle 16"/>
          <p:cNvSpPr/>
          <p:nvPr/>
        </p:nvSpPr>
        <p:spPr>
          <a:xfrm>
            <a:off x="7439466" y="4048531"/>
            <a:ext cx="4779960"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(Examples)</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pic>
        <p:nvPicPr>
          <p:cNvPr id="12" name="Picture 4" descr="Related image"/>
          <p:cNvPicPr>
            <a:picLocks noChangeAspect="1" noChangeArrowheads="1"/>
          </p:cNvPicPr>
          <p:nvPr/>
        </p:nvPicPr>
        <p:blipFill>
          <a:blip r:embed="rId3" cstate="print"/>
          <a:srcRect l="6247" t="6116" r="5953"/>
          <a:stretch>
            <a:fillRect/>
          </a:stretch>
        </p:blipFill>
        <p:spPr bwMode="auto">
          <a:xfrm>
            <a:off x="-152400" y="342902"/>
            <a:ext cx="5943600" cy="7254688"/>
          </a:xfrm>
          <a:prstGeom prst="rect">
            <a:avLst/>
          </a:prstGeom>
          <a:noFill/>
          <a:effectLst>
            <a:softEdge rad="635000"/>
          </a:effectLst>
        </p:spPr>
      </p:pic>
      <p:sp>
        <p:nvSpPr>
          <p:cNvPr id="18" name="Rectangle 17"/>
          <p:cNvSpPr/>
          <p:nvPr/>
        </p:nvSpPr>
        <p:spPr>
          <a:xfrm>
            <a:off x="1939929" y="7565400"/>
            <a:ext cx="7232554" cy="1616692"/>
          </a:xfrm>
          <a:prstGeom prst="rect">
            <a:avLst/>
          </a:prstGeom>
          <a:noFill/>
        </p:spPr>
        <p:txBody>
          <a:bodyPr wrap="none" lIns="138016" tIns="69008" rIns="138016" bIns="69008">
            <a:spAutoFit/>
          </a:bodyPr>
          <a:lstStyle/>
          <a:p>
            <a:pPr algn="ctr"/>
            <a:r>
              <a:rPr lang="en-US" sz="9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Melchizedek</a:t>
            </a:r>
            <a:r>
              <a:rPr lang="en-US" sz="66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 </a:t>
            </a:r>
            <a:endParaRPr lang="en-US" sz="6600" dirty="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23" name="Rounded Rectangle 22"/>
          <p:cNvSpPr/>
          <p:nvPr/>
        </p:nvSpPr>
        <p:spPr>
          <a:xfrm>
            <a:off x="1371600" y="7429502"/>
            <a:ext cx="8382000" cy="19812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24" name="Rectangle 23"/>
          <p:cNvSpPr/>
          <p:nvPr/>
        </p:nvSpPr>
        <p:spPr>
          <a:xfrm>
            <a:off x="13097855" y="800103"/>
            <a:ext cx="4428132" cy="2201467"/>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54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sp>
        <p:nvSpPr>
          <p:cNvPr id="13" name="Oval 12"/>
          <p:cNvSpPr/>
          <p:nvPr/>
        </p:nvSpPr>
        <p:spPr>
          <a:xfrm>
            <a:off x="11353800" y="5448302"/>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a:endParaRPr lang="en-US"/>
          </a:p>
        </p:txBody>
      </p:sp>
      <p:sp>
        <p:nvSpPr>
          <p:cNvPr id="14" name="Oval 13"/>
          <p:cNvSpPr/>
          <p:nvPr/>
        </p:nvSpPr>
        <p:spPr>
          <a:xfrm rot="18143868">
            <a:off x="11119470" y="5275152"/>
            <a:ext cx="914400" cy="1752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rtlCol="0" anchor="ctr"/>
          <a:lstStyle/>
          <a:p>
            <a:pPr algn="ctr"/>
            <a:endParaRPr lang="en-US"/>
          </a:p>
        </p:txBody>
      </p:sp>
      <p:pic>
        <p:nvPicPr>
          <p:cNvPr id="25" name="Picture 24" descr="Bible on red cloth  (edite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86400" y="3162300"/>
            <a:ext cx="11887200" cy="5867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467100"/>
            <a:ext cx="5715000" cy="7162800"/>
          </a:xfrm>
          <a:prstGeom prst="rect">
            <a:avLst/>
          </a:prstGeom>
          <a:noFill/>
          <a:effectLst>
            <a:softEdge rad="635000"/>
          </a:effectLst>
        </p:spPr>
      </p:pic>
      <p:sp>
        <p:nvSpPr>
          <p:cNvPr id="14" name="Rectangle 13"/>
          <p:cNvSpPr/>
          <p:nvPr/>
        </p:nvSpPr>
        <p:spPr>
          <a:xfrm>
            <a:off x="5867400" y="3314701"/>
            <a:ext cx="11020516" cy="5963162"/>
          </a:xfrm>
          <a:prstGeom prst="rect">
            <a:avLst/>
          </a:prstGeom>
        </p:spPr>
        <p:txBody>
          <a:bodyPr wrap="square" lIns="114292" tIns="57146" rIns="114292" bIns="57146">
            <a:spAutoFit/>
          </a:bodyPr>
          <a:lstStyle/>
          <a:p>
            <a:pPr algn="just"/>
            <a:r>
              <a:rPr lang="en-US" sz="44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Genesis 14:18-20 NASB  And Melchizedek king of Salem brought out bread and wine; now he was a priest of God Most High.  (19)  He blessed him and said, "Blessed be Abram of God Most High, Possessor of heaven and earth;  (20)  And blessed be God Most High, Who has delivered your enemies into your hand." He gave him a tenth of all.</a:t>
            </a:r>
          </a:p>
          <a:p>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86400" y="3162300"/>
            <a:ext cx="11887200" cy="5867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467100"/>
            <a:ext cx="5715000" cy="7162800"/>
          </a:xfrm>
          <a:prstGeom prst="rect">
            <a:avLst/>
          </a:prstGeom>
          <a:noFill/>
          <a:effectLst>
            <a:softEdge rad="635000"/>
          </a:effectLst>
        </p:spPr>
      </p:pic>
      <p:sp>
        <p:nvSpPr>
          <p:cNvPr id="10" name="Rectangle 9"/>
          <p:cNvSpPr/>
          <p:nvPr/>
        </p:nvSpPr>
        <p:spPr>
          <a:xfrm>
            <a:off x="5791200" y="3390901"/>
            <a:ext cx="10941844" cy="5601534"/>
          </a:xfrm>
          <a:prstGeom prst="rect">
            <a:avLst/>
          </a:prstGeom>
        </p:spPr>
        <p:txBody>
          <a:bodyPr wrap="square" lIns="91440" tIns="45720" rIns="91440" bIns="45720">
            <a:spAutoFit/>
          </a:bodyPr>
          <a:lstStyle/>
          <a:p>
            <a:pPr algn="just"/>
            <a:r>
              <a:rPr lang="en-US" sz="66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Psalms 110:4 NASB  The LORD has sworn and will not change His mind, "You are a priest forever According to the order of Melchizedek."</a:t>
            </a:r>
          </a:p>
          <a:p>
            <a:pPr algn="just"/>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86400" y="3162300"/>
            <a:ext cx="11887200" cy="5867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543300"/>
            <a:ext cx="5715000" cy="7086600"/>
          </a:xfrm>
          <a:prstGeom prst="rect">
            <a:avLst/>
          </a:prstGeom>
          <a:noFill/>
          <a:effectLst>
            <a:softEdge rad="635000"/>
          </a:effectLst>
        </p:spPr>
      </p:pic>
      <p:sp>
        <p:nvSpPr>
          <p:cNvPr id="10" name="Rectangle 9"/>
          <p:cNvSpPr/>
          <p:nvPr/>
        </p:nvSpPr>
        <p:spPr>
          <a:xfrm>
            <a:off x="5791200" y="3390901"/>
            <a:ext cx="11094244" cy="5601533"/>
          </a:xfrm>
          <a:prstGeom prst="rect">
            <a:avLst/>
          </a:prstGeom>
        </p:spPr>
        <p:txBody>
          <a:bodyPr wrap="square" lIns="91440" tIns="45720" rIns="91440" bIns="45720">
            <a:spAutoFit/>
          </a:bodyPr>
          <a:lstStyle/>
          <a:p>
            <a:pPr algn="just"/>
            <a:r>
              <a:rPr lang="en-US" sz="66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Hebrews 5:6 NASB  just as He says also in another </a:t>
            </a:r>
            <a:r>
              <a:rPr lang="en-US" sz="6600" i="1"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passage, "YOU ARE A PRIEST FOREVER ACCORDING TO THE ORDER OF MELCHIZEDEK."</a:t>
            </a:r>
          </a:p>
          <a:p>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86400" y="3162300"/>
            <a:ext cx="11887200" cy="49530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467100"/>
            <a:ext cx="5715000" cy="7162800"/>
          </a:xfrm>
          <a:prstGeom prst="rect">
            <a:avLst/>
          </a:prstGeom>
          <a:noFill/>
          <a:effectLst>
            <a:softEdge rad="635000"/>
          </a:effectLst>
        </p:spPr>
      </p:pic>
      <p:sp>
        <p:nvSpPr>
          <p:cNvPr id="10" name="Rectangle 9"/>
          <p:cNvSpPr/>
          <p:nvPr/>
        </p:nvSpPr>
        <p:spPr>
          <a:xfrm>
            <a:off x="5791200" y="3314700"/>
            <a:ext cx="11170444" cy="4955204"/>
          </a:xfrm>
          <a:prstGeom prst="rect">
            <a:avLst/>
          </a:prstGeom>
        </p:spPr>
        <p:txBody>
          <a:bodyPr wrap="square" lIns="91440" tIns="45720" rIns="91440" bIns="45720">
            <a:spAutoFit/>
          </a:bodyPr>
          <a:lstStyle/>
          <a:p>
            <a:pPr algn="just"/>
            <a:r>
              <a:rPr lang="en-US" sz="72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Hebrews 5:10 NASB  being designated by God as a high priest according to the order of Melchizedek.</a:t>
            </a:r>
          </a:p>
          <a:p>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10200" y="3162300"/>
            <a:ext cx="12192000" cy="57150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467100"/>
            <a:ext cx="5715000" cy="7162800"/>
          </a:xfrm>
          <a:prstGeom prst="rect">
            <a:avLst/>
          </a:prstGeom>
          <a:noFill/>
          <a:effectLst>
            <a:softEdge rad="635000"/>
          </a:effectLst>
        </p:spPr>
      </p:pic>
      <p:sp>
        <p:nvSpPr>
          <p:cNvPr id="10" name="Rectangle 9"/>
          <p:cNvSpPr/>
          <p:nvPr/>
        </p:nvSpPr>
        <p:spPr>
          <a:xfrm>
            <a:off x="5723544" y="3314701"/>
            <a:ext cx="11475244" cy="5601534"/>
          </a:xfrm>
          <a:prstGeom prst="rect">
            <a:avLst/>
          </a:prstGeom>
        </p:spPr>
        <p:txBody>
          <a:bodyPr wrap="square" lIns="91440" tIns="45720" rIns="91440" bIns="45720">
            <a:spAutoFit/>
          </a:bodyPr>
          <a:lstStyle/>
          <a:p>
            <a:pPr algn="just"/>
            <a:r>
              <a:rPr lang="en-US" sz="66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Hebrews 6:20 NASB  where Jesus has entered as a forerunner for us, having become a high priest forever according to the order of Melchizedek.</a:t>
            </a:r>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three crosses.jpg"/>
          <p:cNvPicPr>
            <a:picLocks noChangeAspect="1"/>
          </p:cNvPicPr>
          <p:nvPr/>
        </p:nvPicPr>
        <p:blipFill>
          <a:blip r:embed="rId2" cstate="print"/>
          <a:srcRect t="5552" b="4499"/>
          <a:stretch>
            <a:fillRect/>
          </a:stretch>
        </p:blipFill>
        <p:spPr>
          <a:xfrm>
            <a:off x="4" y="1506"/>
            <a:ext cx="18288000" cy="10285496"/>
          </a:xfrm>
          <a:prstGeom prst="rect">
            <a:avLst/>
          </a:prstGeom>
        </p:spPr>
      </p:pic>
      <p:pic>
        <p:nvPicPr>
          <p:cNvPr id="4" name="Picture 3"/>
          <p:cNvPicPr/>
          <p:nvPr/>
        </p:nvPicPr>
        <p:blipFill>
          <a:blip r:embed="rId3" cstate="print"/>
          <a:srcRect/>
          <a:stretch>
            <a:fillRect/>
          </a:stretch>
        </p:blipFill>
        <p:spPr bwMode="auto">
          <a:xfrm>
            <a:off x="5" y="0"/>
            <a:ext cx="10760406" cy="2400300"/>
          </a:xfrm>
          <a:prstGeom prst="rect">
            <a:avLst/>
          </a:prstGeom>
          <a:noFill/>
          <a:effectLst>
            <a:glow rad="101600">
              <a:schemeClr val="tx1">
                <a:alpha val="60000"/>
              </a:schemeClr>
            </a:glow>
          </a:effectLst>
        </p:spPr>
      </p:pic>
      <p:sp>
        <p:nvSpPr>
          <p:cNvPr id="6" name="Rectangle 5"/>
          <p:cNvSpPr/>
          <p:nvPr/>
        </p:nvSpPr>
        <p:spPr>
          <a:xfrm>
            <a:off x="7864516" y="2514605"/>
            <a:ext cx="9560116" cy="1432026"/>
          </a:xfrm>
          <a:prstGeom prst="rect">
            <a:avLst/>
          </a:prstGeom>
          <a:noFill/>
        </p:spPr>
        <p:txBody>
          <a:bodyPr wrap="none" lIns="138016" tIns="69008" rIns="138016" bIns="69008">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1a - Is There a God?</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7" name="Rectangle 6"/>
          <p:cNvSpPr/>
          <p:nvPr/>
        </p:nvSpPr>
        <p:spPr>
          <a:xfrm>
            <a:off x="6686503" y="3771905"/>
            <a:ext cx="11326626" cy="1432026"/>
          </a:xfrm>
          <a:prstGeom prst="rect">
            <a:avLst/>
          </a:prstGeom>
          <a:noFill/>
        </p:spPr>
        <p:txBody>
          <a:bodyPr wrap="none" lIns="138016" tIns="69008" rIns="138016" bIns="69008">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1b - Did He Create Me?</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8" name="Rectangle 7"/>
          <p:cNvSpPr/>
          <p:nvPr/>
        </p:nvSpPr>
        <p:spPr>
          <a:xfrm>
            <a:off x="9386417" y="5143501"/>
            <a:ext cx="7176449" cy="2724687"/>
          </a:xfrm>
          <a:prstGeom prst="rect">
            <a:avLst/>
          </a:prstGeom>
          <a:noFill/>
        </p:spPr>
        <p:txBody>
          <a:bodyPr wrap="none" lIns="138016" tIns="69008" rIns="138016" bIns="69008">
            <a:spAutoFit/>
            <a:scene3d>
              <a:camera prst="orthographicFront"/>
              <a:lightRig rig="threePt" dir="t"/>
            </a:scene3d>
            <a:sp3d extrusionH="57150">
              <a:bevelT w="38100" h="38100" prst="angle"/>
            </a:sp3d>
          </a:bodyPr>
          <a:lstStyle/>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2 – Is the Bible</a:t>
            </a:r>
          </a:p>
          <a:p>
            <a:pPr algn="ctr"/>
            <a:r>
              <a:rPr lang="en-US" sz="84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God’s Word?</a:t>
            </a:r>
            <a:endParaRPr lang="en-US" sz="84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867400" y="3162300"/>
            <a:ext cx="11506200" cy="5867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543300"/>
            <a:ext cx="5715000" cy="7086600"/>
          </a:xfrm>
          <a:prstGeom prst="rect">
            <a:avLst/>
          </a:prstGeom>
          <a:noFill/>
          <a:effectLst>
            <a:softEdge rad="635000"/>
          </a:effectLst>
        </p:spPr>
      </p:pic>
      <p:sp>
        <p:nvSpPr>
          <p:cNvPr id="10" name="Rectangle 9"/>
          <p:cNvSpPr/>
          <p:nvPr/>
        </p:nvSpPr>
        <p:spPr>
          <a:xfrm>
            <a:off x="6203158" y="3238501"/>
            <a:ext cx="10637044" cy="6063198"/>
          </a:xfrm>
          <a:prstGeom prst="rect">
            <a:avLst/>
          </a:prstGeom>
        </p:spPr>
        <p:txBody>
          <a:bodyPr wrap="square" lIns="91440" tIns="45720" rIns="91440" bIns="45720">
            <a:spAutoFit/>
          </a:bodyPr>
          <a:lstStyle/>
          <a:p>
            <a:pPr algn="just"/>
            <a:r>
              <a:rPr lang="en-US" sz="7200"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Hebrews 7:17 NASB  For it is attested </a:t>
            </a:r>
            <a:r>
              <a:rPr lang="en-US" sz="7200" i="1" dirty="0" smtClean="0">
                <a:ln>
                  <a:solidFill>
                    <a:srgbClr val="FFFF00"/>
                  </a:solidFill>
                </a:ln>
                <a:solidFill>
                  <a:srgbClr val="FFFF00"/>
                </a:solidFill>
                <a:effectLst>
                  <a:glow rad="101600">
                    <a:schemeClr val="tx1">
                      <a:alpha val="60000"/>
                    </a:schemeClr>
                  </a:glow>
                  <a:outerShdw dist="127000" dir="2400000" algn="ctr" rotWithShape="0">
                    <a:schemeClr val="tx1"/>
                  </a:outerShdw>
                </a:effectLst>
              </a:rPr>
              <a:t>of Him, "YOU ARE A PRIEST FOREVER ACCORDING TO THE ORDER OF MELCHIZEDEK."</a:t>
            </a:r>
          </a:p>
          <a:p>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3868400" y="723900"/>
            <a:ext cx="3718912" cy="884828"/>
          </a:xfrm>
          <a:prstGeom prst="rect">
            <a:avLst/>
          </a:prstGeom>
          <a:noFill/>
        </p:spPr>
        <p:txBody>
          <a:bodyPr wrap="none" lIns="114274" tIns="57136" rIns="114274" bIns="57136">
            <a:spAutoFit/>
          </a:bodyPr>
          <a:lstStyle/>
          <a:p>
            <a:pPr algn="ctr"/>
            <a:r>
              <a:rPr lang="en-US" sz="5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5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5410200" y="3009900"/>
            <a:ext cx="12344400" cy="6248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2052" name="Picture 4" descr="Related image"/>
          <p:cNvPicPr>
            <a:picLocks noChangeAspect="1" noChangeArrowheads="1"/>
          </p:cNvPicPr>
          <p:nvPr/>
        </p:nvPicPr>
        <p:blipFill>
          <a:blip r:embed="rId4" cstate="print"/>
          <a:srcRect l="6247" t="6116" r="5953"/>
          <a:stretch>
            <a:fillRect/>
          </a:stretch>
        </p:blipFill>
        <p:spPr bwMode="auto">
          <a:xfrm>
            <a:off x="-457200" y="3619500"/>
            <a:ext cx="5715000" cy="7010400"/>
          </a:xfrm>
          <a:prstGeom prst="rect">
            <a:avLst/>
          </a:prstGeom>
          <a:noFill/>
          <a:effectLst>
            <a:softEdge rad="635000"/>
          </a:effectLst>
        </p:spPr>
      </p:pic>
      <p:sp>
        <p:nvSpPr>
          <p:cNvPr id="10" name="Rectangle 9"/>
          <p:cNvSpPr/>
          <p:nvPr/>
        </p:nvSpPr>
        <p:spPr>
          <a:xfrm>
            <a:off x="5715000" y="3162301"/>
            <a:ext cx="11734800" cy="6340198"/>
          </a:xfrm>
          <a:prstGeom prst="rect">
            <a:avLst/>
          </a:prstGeom>
        </p:spPr>
        <p:txBody>
          <a:bodyPr wrap="square" lIns="91440" tIns="45720" rIns="91440" bIns="45720">
            <a:spAutoFit/>
          </a:bodyPr>
          <a:lstStyle/>
          <a:p>
            <a:pPr algn="just"/>
            <a:r>
              <a:rPr lang="en-US" sz="5400" dirty="0" smtClean="0">
                <a:ln>
                  <a:solidFill>
                    <a:srgbClr val="FFFF00"/>
                  </a:solidFill>
                </a:ln>
                <a:solidFill>
                  <a:srgbClr val="FFFF00"/>
                </a:solidFill>
                <a:effectLst>
                  <a:glow rad="101600">
                    <a:schemeClr val="tx1">
                      <a:alpha val="60000"/>
                    </a:schemeClr>
                  </a:glow>
                  <a:outerShdw dist="139700" dir="2400000" algn="ctr" rotWithShape="0">
                    <a:schemeClr val="tx1"/>
                  </a:outerShdw>
                </a:effectLst>
              </a:rPr>
              <a:t>Hebrews 7:24-25 NASB  but Jesus, on the other hand, because He continues forever, holds His priesthood permanently.  (25)  Therefore He is able also to save forever those who draw near to God through Him, since He always lives to make intercession for them.</a:t>
            </a:r>
          </a:p>
          <a:p>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938935" y="7132189"/>
            <a:ext cx="8814666" cy="1592714"/>
          </a:xfrm>
          <a:prstGeom prst="rect">
            <a:avLst/>
          </a:prstGeom>
          <a:noFill/>
        </p:spPr>
        <p:txBody>
          <a:bodyPr wrap="none" lIns="114274" tIns="57136" rIns="114274" bIns="57136">
            <a:spAutoFit/>
          </a:bodyPr>
          <a:lstStyle/>
          <a:p>
            <a:pPr algn="ctr"/>
            <a:r>
              <a:rPr lang="en-US" sz="9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Abraham - Faith</a:t>
            </a:r>
            <a:endParaRPr lang="en-US"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838200" y="7200900"/>
            <a:ext cx="8991600" cy="16764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pic>
        <p:nvPicPr>
          <p:cNvPr id="10" name="Picture 9" descr="Abraham 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1"/>
            <a:ext cx="4953000" cy="7212922"/>
          </a:xfrm>
          <a:prstGeom prst="rect">
            <a:avLst/>
          </a:prstGeom>
          <a:effectLst>
            <a:softEdge rad="635000"/>
          </a:effectLst>
        </p:spPr>
      </p:pic>
      <p:sp>
        <p:nvSpPr>
          <p:cNvPr id="12" name="Rectangle 11"/>
          <p:cNvSpPr/>
          <p:nvPr/>
        </p:nvSpPr>
        <p:spPr>
          <a:xfrm>
            <a:off x="5732524" y="3009901"/>
            <a:ext cx="8087276"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O.T. Linked to N.T.</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3" name="Rectangle 12"/>
          <p:cNvSpPr/>
          <p:nvPr/>
        </p:nvSpPr>
        <p:spPr>
          <a:xfrm>
            <a:off x="7439466" y="4048531"/>
            <a:ext cx="4779960"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(Examples)</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4" name="Rectangle 13"/>
          <p:cNvSpPr/>
          <p:nvPr/>
        </p:nvSpPr>
        <p:spPr>
          <a:xfrm>
            <a:off x="13097855" y="800103"/>
            <a:ext cx="4428132" cy="2201467"/>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54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pic>
        <p:nvPicPr>
          <p:cNvPr id="16" name="Picture 15" descr="Bible on red cloth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4" y="1"/>
            <a:ext cx="18288000" cy="10290706"/>
          </a:xfrm>
          <a:prstGeom prst="rect">
            <a:avLst/>
          </a:prstGeom>
        </p:spPr>
      </p:pic>
      <p:sp>
        <p:nvSpPr>
          <p:cNvPr id="7" name="Rectangle 6"/>
          <p:cNvSpPr/>
          <p:nvPr/>
        </p:nvSpPr>
        <p:spPr>
          <a:xfrm>
            <a:off x="5151701" y="330224"/>
            <a:ext cx="7744054" cy="1500380"/>
          </a:xfrm>
          <a:prstGeom prst="rect">
            <a:avLst/>
          </a:prstGeom>
          <a:noFill/>
        </p:spPr>
        <p:txBody>
          <a:bodyPr wrap="none" lIns="114274" tIns="57136" rIns="114274" bIns="57136">
            <a:spAutoFit/>
            <a:scene3d>
              <a:camera prst="orthographicFront"/>
              <a:lightRig rig="threePt" dir="t"/>
            </a:scene3d>
            <a:sp3d extrusionH="57150">
              <a:bevelT w="38100" h="38100"/>
            </a:sp3d>
          </a:bodyPr>
          <a:lstStyle/>
          <a:p>
            <a:pPr algn="ctr"/>
            <a:r>
              <a:rPr lang="en-US" sz="9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9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9" name="Rectangle 8"/>
          <p:cNvSpPr/>
          <p:nvPr/>
        </p:nvSpPr>
        <p:spPr>
          <a:xfrm>
            <a:off x="1229738" y="6915257"/>
            <a:ext cx="8776388" cy="1592714"/>
          </a:xfrm>
          <a:prstGeom prst="rect">
            <a:avLst/>
          </a:prstGeom>
          <a:noFill/>
        </p:spPr>
        <p:txBody>
          <a:bodyPr wrap="none" lIns="114274" tIns="57136" rIns="114274" bIns="57136">
            <a:spAutoFit/>
          </a:bodyPr>
          <a:lstStyle/>
          <a:p>
            <a:pPr algn="ctr"/>
            <a:r>
              <a:rPr lang="en-US" sz="9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Abraham - Isaac</a:t>
            </a:r>
            <a:endParaRPr lang="en-US" sz="9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11" name="Rounded Rectangle 10"/>
          <p:cNvSpPr/>
          <p:nvPr/>
        </p:nvSpPr>
        <p:spPr>
          <a:xfrm>
            <a:off x="4953000" y="561922"/>
            <a:ext cx="8001000" cy="1228780"/>
          </a:xfrm>
          <a:prstGeom prst="round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5" name="Rounded Rectangle 14"/>
          <p:cNvSpPr/>
          <p:nvPr/>
        </p:nvSpPr>
        <p:spPr>
          <a:xfrm>
            <a:off x="1066800" y="7048500"/>
            <a:ext cx="9144000" cy="15240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4274" tIns="57136" rIns="114274" bIns="57136" rtlCol="0" anchor="ctr"/>
          <a:lstStyle/>
          <a:p>
            <a:pPr algn="ctr"/>
            <a:endParaRPr lang="en-US" dirty="0"/>
          </a:p>
        </p:txBody>
      </p:sp>
      <p:sp>
        <p:nvSpPr>
          <p:cNvPr id="12" name="Rectangle 11"/>
          <p:cNvSpPr/>
          <p:nvPr/>
        </p:nvSpPr>
        <p:spPr>
          <a:xfrm>
            <a:off x="5732524" y="3009901"/>
            <a:ext cx="8087276"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O.T. Linked to N.T.</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3" name="Rectangle 12"/>
          <p:cNvSpPr/>
          <p:nvPr/>
        </p:nvSpPr>
        <p:spPr>
          <a:xfrm>
            <a:off x="7439466" y="4048531"/>
            <a:ext cx="4779960" cy="1278138"/>
          </a:xfrm>
          <a:prstGeom prst="rect">
            <a:avLst/>
          </a:prstGeom>
          <a:noFill/>
        </p:spPr>
        <p:txBody>
          <a:bodyPr wrap="none" lIns="138016" tIns="69008" rIns="138016" bIns="69008">
            <a:spAutoFit/>
          </a:bodyPr>
          <a:lstStyle/>
          <a:p>
            <a:pPr algn="ctr"/>
            <a:r>
              <a:rPr lang="en-US" sz="7400" dirty="0" smtClean="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rPr>
              <a:t>(Examples)</a:t>
            </a:r>
            <a:endParaRPr lang="en-US" sz="7400" dirty="0">
              <a:ln w="18415" cmpd="sng">
                <a:solidFill>
                  <a:schemeClr val="bg1"/>
                </a:solidFill>
                <a:prstDash val="solid"/>
              </a:ln>
              <a:solidFill>
                <a:schemeClr val="bg1"/>
              </a:solidFill>
              <a:effectLst>
                <a:glow rad="101600">
                  <a:schemeClr val="tx1">
                    <a:alpha val="60000"/>
                  </a:schemeClr>
                </a:glow>
                <a:outerShdw dist="127000" dir="2400000" algn="tl" rotWithShape="0">
                  <a:srgbClr val="000000"/>
                </a:outerShdw>
              </a:effectLst>
              <a:latin typeface="Maiandra GD" pitchFamily="34" charset="0"/>
            </a:endParaRPr>
          </a:p>
        </p:txBody>
      </p:sp>
      <p:sp>
        <p:nvSpPr>
          <p:cNvPr id="14" name="Rectangle 13"/>
          <p:cNvSpPr/>
          <p:nvPr/>
        </p:nvSpPr>
        <p:spPr>
          <a:xfrm>
            <a:off x="13097855" y="800103"/>
            <a:ext cx="4428132" cy="2201467"/>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54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pic>
        <p:nvPicPr>
          <p:cNvPr id="16" name="Picture 15" descr="Bible on red cloth  (edite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pic>
        <p:nvPicPr>
          <p:cNvPr id="18" name="Picture 17" descr="Abraham and Isaac 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93499" y="-396082"/>
            <a:ext cx="5011902" cy="7463544"/>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5351442" y="228612"/>
            <a:ext cx="7389284" cy="1274664"/>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5" name="Rectangle 14"/>
          <p:cNvSpPr/>
          <p:nvPr/>
        </p:nvSpPr>
        <p:spPr>
          <a:xfrm>
            <a:off x="1044661" y="2057404"/>
            <a:ext cx="9166142" cy="6602672"/>
          </a:xfrm>
          <a:prstGeom prst="rect">
            <a:avLst/>
          </a:prstGeom>
          <a:noFill/>
        </p:spPr>
        <p:txBody>
          <a:bodyPr wrap="square" lIns="138016" tIns="69008" rIns="138016" bIns="69008">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Malachi (3:1-2) &amp; (4:5-6) </a:t>
            </a:r>
          </a:p>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(The Old Testament ends with prophetic </a:t>
            </a:r>
          </a:p>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words about the coming of John the Baptist</a:t>
            </a:r>
          </a:p>
          <a:p>
            <a:pPr algn="ctr"/>
            <a:r>
              <a:rPr lang="en-US" sz="60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who would precede the Messiah</a:t>
            </a:r>
          </a:p>
        </p:txBody>
      </p:sp>
      <p:sp>
        <p:nvSpPr>
          <p:cNvPr id="22" name="Rounded Rectangle 21"/>
          <p:cNvSpPr/>
          <p:nvPr/>
        </p:nvSpPr>
        <p:spPr>
          <a:xfrm>
            <a:off x="831052" y="2057400"/>
            <a:ext cx="9379748" cy="65913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9" name="Picture 8"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sp>
        <p:nvSpPr>
          <p:cNvPr id="10" name="Rectangle 9"/>
          <p:cNvSpPr/>
          <p:nvPr/>
        </p:nvSpPr>
        <p:spPr>
          <a:xfrm>
            <a:off x="12725397" y="1790701"/>
            <a:ext cx="4428132" cy="2201467"/>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54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2" cstate="print"/>
          <a:stretch>
            <a:fillRect/>
          </a:stretch>
        </p:blipFill>
        <p:spPr>
          <a:xfrm>
            <a:off x="4" y="1"/>
            <a:ext cx="18288000" cy="10290706"/>
          </a:xfrm>
          <a:prstGeom prst="rect">
            <a:avLst/>
          </a:prstGeom>
        </p:spPr>
      </p:pic>
      <p:sp>
        <p:nvSpPr>
          <p:cNvPr id="7" name="Rectangle 6"/>
          <p:cNvSpPr/>
          <p:nvPr/>
        </p:nvSpPr>
        <p:spPr>
          <a:xfrm>
            <a:off x="5437212" y="114303"/>
            <a:ext cx="729026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Internal Unity!</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5351442" y="228612"/>
            <a:ext cx="7389284" cy="1274664"/>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22" name="Rounded Rectangle 21"/>
          <p:cNvSpPr/>
          <p:nvPr/>
        </p:nvSpPr>
        <p:spPr>
          <a:xfrm>
            <a:off x="831052" y="2057400"/>
            <a:ext cx="9379748" cy="6591300"/>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9" name="Picture 8"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058400" y="4914900"/>
            <a:ext cx="8229600" cy="5372100"/>
          </a:xfrm>
          <a:prstGeom prst="rect">
            <a:avLst/>
          </a:prstGeom>
        </p:spPr>
      </p:pic>
      <p:sp>
        <p:nvSpPr>
          <p:cNvPr id="10" name="Rectangle 9"/>
          <p:cNvSpPr/>
          <p:nvPr/>
        </p:nvSpPr>
        <p:spPr>
          <a:xfrm>
            <a:off x="12725397" y="1790701"/>
            <a:ext cx="4428132" cy="2201467"/>
          </a:xfrm>
          <a:prstGeom prst="rect">
            <a:avLst/>
          </a:prstGeom>
          <a:noFill/>
        </p:spPr>
        <p:txBody>
          <a:bodyPr wrap="none" lIns="138016" tIns="69008" rIns="138016" bIns="69008">
            <a:spAutoFit/>
          </a:bodyPr>
          <a:lstStyle/>
          <a:p>
            <a:pPr algn="ctr"/>
            <a:r>
              <a:rPr lang="en-US" sz="80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a:t>
            </a: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40 Authors </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rPr>
              <a:t>- 66 Books</a:t>
            </a:r>
            <a:endParaRPr lang="en-US" sz="5400" dirty="0">
              <a:ln w="18415" cmpd="sng">
                <a:solidFill>
                  <a:srgbClr val="FFFF00"/>
                </a:solidFill>
                <a:prstDash val="solid"/>
              </a:ln>
              <a:solidFill>
                <a:srgbClr val="FFFF00"/>
              </a:solidFill>
              <a:effectLst>
                <a:glow rad="101600">
                  <a:schemeClr val="tx1">
                    <a:alpha val="60000"/>
                  </a:schemeClr>
                </a:glow>
                <a:outerShdw dist="114300" dir="2400000" algn="tl" rotWithShape="0">
                  <a:srgbClr val="000000"/>
                </a:outerShdw>
              </a:effectLst>
              <a:latin typeface="Maiandra GD" pitchFamily="34" charset="0"/>
            </a:endParaRPr>
          </a:p>
        </p:txBody>
      </p:sp>
      <p:sp>
        <p:nvSpPr>
          <p:cNvPr id="12" name="Rectangle 11"/>
          <p:cNvSpPr/>
          <p:nvPr/>
        </p:nvSpPr>
        <p:spPr>
          <a:xfrm>
            <a:off x="990600" y="2544426"/>
            <a:ext cx="9144000" cy="5494676"/>
          </a:xfrm>
          <a:prstGeom prst="rect">
            <a:avLst/>
          </a:prstGeom>
          <a:noFill/>
        </p:spPr>
        <p:txBody>
          <a:bodyPr wrap="square" lIns="138016" tIns="69008" rIns="138016" bIns="69008">
            <a:spAutoFit/>
          </a:bodyPr>
          <a:lstStyle/>
          <a:p>
            <a:pPr algn="ctr"/>
            <a:r>
              <a:rPr lang="en-US" sz="58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Matthew 3 – Mark 1 – Luke 1 &amp; 3 – John 1</a:t>
            </a:r>
          </a:p>
          <a:p>
            <a:pPr algn="ctr"/>
            <a:r>
              <a:rPr lang="en-US" sz="58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(The New Testament begins with the introduction of </a:t>
            </a:r>
          </a:p>
          <a:p>
            <a:pPr algn="ctr"/>
            <a:r>
              <a:rPr lang="en-US" sz="5800" dirty="0" smtClean="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rPr>
              <a:t>John the Baptist and his ministry, preparing the way  </a:t>
            </a:r>
            <a:endParaRPr lang="en-US" sz="5800" dirty="0">
              <a:ln w="18415" cmpd="sng">
                <a:solidFill>
                  <a:srgbClr val="FFFF00"/>
                </a:solidFill>
                <a:prstDash val="solid"/>
              </a:ln>
              <a:solidFill>
                <a:srgbClr val="FFFF00"/>
              </a:solidFill>
              <a:effectLst>
                <a:glow rad="101600">
                  <a:schemeClr val="tx1">
                    <a:alpha val="60000"/>
                  </a:schemeClr>
                </a:glow>
                <a:outerShdw dist="127000" dir="2400000" algn="tl" rotWithShape="0">
                  <a:srgbClr val="000000"/>
                </a:outerShdw>
              </a:effectLst>
              <a:latin typeface="Maiandra GD"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ky-3698750_1920.jpg"/>
          <p:cNvPicPr>
            <a:picLocks noChangeAspect="1"/>
          </p:cNvPicPr>
          <p:nvPr/>
        </p:nvPicPr>
        <p:blipFill>
          <a:blip r:embed="rId2" cstate="print"/>
          <a:srcRect l="18729" t="629" r="12472" b="7658"/>
          <a:stretch>
            <a:fillRect/>
          </a:stretch>
        </p:blipFill>
        <p:spPr>
          <a:xfrm>
            <a:off x="0" y="0"/>
            <a:ext cx="18288000" cy="10287000"/>
          </a:xfrm>
          <a:prstGeom prst="rect">
            <a:avLst/>
          </a:prstGeom>
        </p:spPr>
      </p:pic>
      <p:sp>
        <p:nvSpPr>
          <p:cNvPr id="7" name="Rectangle 6"/>
          <p:cNvSpPr/>
          <p:nvPr/>
        </p:nvSpPr>
        <p:spPr>
          <a:xfrm>
            <a:off x="1148098" y="221367"/>
            <a:ext cx="1578938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Claims of Sincerity &amp; Inspiration!</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1177426" y="228609"/>
            <a:ext cx="15817688" cy="1485894"/>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6" name="Rectangle 5"/>
          <p:cNvSpPr/>
          <p:nvPr/>
        </p:nvSpPr>
        <p:spPr>
          <a:xfrm>
            <a:off x="715597" y="2286003"/>
            <a:ext cx="16856806" cy="7526001"/>
          </a:xfrm>
          <a:prstGeom prst="rect">
            <a:avLst/>
          </a:prstGeom>
        </p:spPr>
        <p:txBody>
          <a:bodyPr wrap="square" lIns="138016" tIns="69008" rIns="138016" bIns="69008">
            <a:spAutoFit/>
          </a:bodyPr>
          <a:lstStyle/>
          <a:p>
            <a:pPr algn="just"/>
            <a:r>
              <a:rPr lang="en-US" sz="4800" b="1" dirty="0" smtClean="0">
                <a:ln>
                  <a:solidFill>
                    <a:srgbClr val="FFFF00"/>
                  </a:solidFill>
                </a:ln>
                <a:solidFill>
                  <a:srgbClr val="FFFF00"/>
                </a:solidFill>
                <a:effectLst>
                  <a:glow rad="101600">
                    <a:schemeClr val="tx1">
                      <a:alpha val="60000"/>
                    </a:schemeClr>
                  </a:glow>
                </a:effectLst>
                <a:latin typeface="Maiandra GD" pitchFamily="34" charset="0"/>
              </a:rPr>
              <a:t>Luke 1:1-4 NASB  Inasmuch as many have undertaken to compile an account of the things accomplished among us,  (2)  just as they were handed down to us by those who from the beginning were eyewitnesses and servants of the word,  (3)  it seemed fitting for me as well, having investigated everything carefully from the beginning, to write it out for you in consecutive order, most excellent Theophilus;  (4)  so that you may know the exact truth about the things you have been taught.</a:t>
            </a:r>
          </a:p>
          <a:p>
            <a:endParaRPr lang="en-US" sz="4800" b="1" dirty="0" smtClean="0">
              <a:solidFill>
                <a:schemeClr val="bg1"/>
              </a:solidFill>
              <a:effectLst>
                <a:glow rad="101600">
                  <a:schemeClr val="tx1">
                    <a:alpha val="60000"/>
                  </a:schemeClr>
                </a:glow>
              </a:effectLst>
              <a:latin typeface="Maiandra GD" pitchFamily="34"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3698750_1920.jpg"/>
          <p:cNvPicPr>
            <a:picLocks noChangeAspect="1"/>
          </p:cNvPicPr>
          <p:nvPr/>
        </p:nvPicPr>
        <p:blipFill>
          <a:blip r:embed="rId2" cstate="print"/>
          <a:srcRect l="18729" t="629" r="12472" b="7658"/>
          <a:stretch>
            <a:fillRect/>
          </a:stretch>
        </p:blipFill>
        <p:spPr>
          <a:xfrm>
            <a:off x="0" y="0"/>
            <a:ext cx="18288000" cy="10287000"/>
          </a:xfrm>
          <a:prstGeom prst="rect">
            <a:avLst/>
          </a:prstGeom>
        </p:spPr>
      </p:pic>
      <p:sp>
        <p:nvSpPr>
          <p:cNvPr id="7" name="Rectangle 6"/>
          <p:cNvSpPr/>
          <p:nvPr/>
        </p:nvSpPr>
        <p:spPr>
          <a:xfrm>
            <a:off x="1148098" y="221367"/>
            <a:ext cx="15789384" cy="1432026"/>
          </a:xfrm>
          <a:prstGeom prst="rect">
            <a:avLst/>
          </a:prstGeom>
          <a:noFill/>
        </p:spPr>
        <p:txBody>
          <a:bodyPr wrap="none" lIns="138016" tIns="69008" rIns="138016" bIns="69008">
            <a:spAutoFit/>
            <a:scene3d>
              <a:camera prst="orthographicFront"/>
              <a:lightRig rig="threePt" dir="t"/>
            </a:scene3d>
            <a:sp3d extrusionH="57150">
              <a:bevelT w="38100" h="38100"/>
            </a:sp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rPr>
              <a:t>Claims of Sincerity &amp; Inspiration!</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
        <p:nvSpPr>
          <p:cNvPr id="11" name="Rounded Rectangle 10"/>
          <p:cNvSpPr/>
          <p:nvPr/>
        </p:nvSpPr>
        <p:spPr>
          <a:xfrm>
            <a:off x="1177426" y="228609"/>
            <a:ext cx="15817688" cy="1485894"/>
          </a:xfrm>
          <a:prstGeom prst="roundRect">
            <a:avLst/>
          </a:prstGeom>
          <a:no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9" name="Rectangle 8"/>
          <p:cNvSpPr/>
          <p:nvPr/>
        </p:nvSpPr>
        <p:spPr>
          <a:xfrm>
            <a:off x="1177428" y="2171704"/>
            <a:ext cx="15702232" cy="8049220"/>
          </a:xfrm>
          <a:prstGeom prst="rect">
            <a:avLst/>
          </a:prstGeom>
        </p:spPr>
        <p:txBody>
          <a:bodyPr wrap="square" lIns="138016" tIns="69008" rIns="138016" bIns="69008">
            <a:spAutoFit/>
          </a:bodyPr>
          <a:lstStyle/>
          <a:p>
            <a:pPr algn="just"/>
            <a:r>
              <a:rPr lang="en-US" sz="5400" b="1" dirty="0" smtClean="0">
                <a:ln>
                  <a:solidFill>
                    <a:srgbClr val="FFFF00"/>
                  </a:solidFill>
                </a:ln>
                <a:solidFill>
                  <a:srgbClr val="FFFF00"/>
                </a:solidFill>
                <a:effectLst>
                  <a:glow rad="101600">
                    <a:schemeClr val="tx1">
                      <a:alpha val="60000"/>
                    </a:schemeClr>
                  </a:glow>
                </a:effectLst>
                <a:latin typeface="Maiandra GD" pitchFamily="34" charset="0"/>
              </a:rPr>
              <a:t>1 Thessalonians 2:3-5 NIV  (3)  For the appeal we make does not spring from error or impure motives, nor are we trying to trick you.  (4)  On the contrary, we speak as those approved by God to be entrusted with the gospel. We are not trying to please people but God, who tests our hearts.  (5)  You know we never used flattery, nor did we put on a mask to cover up greed--God is our witness.</a:t>
            </a:r>
          </a:p>
          <a:p>
            <a:endParaRPr lang="en-US" dirty="0" smtClean="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3246591" y="342905"/>
            <a:ext cx="11455250"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Internal Unity of the Bible</a:t>
            </a:r>
          </a:p>
        </p:txBody>
      </p:sp>
      <p:sp>
        <p:nvSpPr>
          <p:cNvPr id="5" name="Rectangle 4"/>
          <p:cNvSpPr/>
          <p:nvPr/>
        </p:nvSpPr>
        <p:spPr>
          <a:xfrm>
            <a:off x="218693" y="1828804"/>
            <a:ext cx="17918778" cy="1062692"/>
          </a:xfrm>
          <a:prstGeom prst="rect">
            <a:avLst/>
          </a:prstGeom>
          <a:noFill/>
        </p:spPr>
        <p:txBody>
          <a:bodyPr wrap="squar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6000" b="1" dirty="0" smtClean="0">
                <a:ln w="11430"/>
                <a:solidFill>
                  <a:srgbClr val="FFFF00"/>
                </a:solidFill>
                <a:effectLst>
                  <a:glow rad="101600">
                    <a:schemeClr val="tx1">
                      <a:alpha val="60000"/>
                    </a:schemeClr>
                  </a:glow>
                  <a:outerShdw blurRad="80000" dist="40000" dir="5040000" algn="tl">
                    <a:srgbClr val="000000">
                      <a:alpha val="30000"/>
                    </a:srgbClr>
                  </a:outerShdw>
                </a:effectLst>
              </a:rPr>
              <a:t>Jesus Christ is the Central Character of the Entire Bible</a:t>
            </a:r>
          </a:p>
        </p:txBody>
      </p:sp>
      <p:pic>
        <p:nvPicPr>
          <p:cNvPr id="34818" name="Picture 2" descr="http://www.bethariel.org/wp-content/uploads/2011/03/yeshua.png"/>
          <p:cNvPicPr>
            <a:picLocks noChangeAspect="1" noChangeArrowheads="1"/>
          </p:cNvPicPr>
          <p:nvPr/>
        </p:nvPicPr>
        <p:blipFill>
          <a:blip r:embed="rId3" cstate="print"/>
          <a:srcRect/>
          <a:stretch>
            <a:fillRect/>
          </a:stretch>
        </p:blipFill>
        <p:spPr bwMode="auto">
          <a:xfrm>
            <a:off x="10972800" y="4464563"/>
            <a:ext cx="6705600" cy="5708142"/>
          </a:xfrm>
          <a:prstGeom prst="rect">
            <a:avLst/>
          </a:prstGeom>
          <a:noFill/>
          <a:effectLst>
            <a:softEdge rad="635000"/>
          </a:effectLst>
        </p:spPr>
      </p:pic>
      <p:sp>
        <p:nvSpPr>
          <p:cNvPr id="6" name="Rectangle 5"/>
          <p:cNvSpPr/>
          <p:nvPr/>
        </p:nvSpPr>
        <p:spPr>
          <a:xfrm>
            <a:off x="-1313552" y="3006539"/>
            <a:ext cx="15840039" cy="6787338"/>
          </a:xfrm>
          <a:prstGeom prst="rect">
            <a:avLst/>
          </a:prstGeom>
          <a:noFill/>
        </p:spPr>
        <p:txBody>
          <a:bodyPr wrap="non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54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Old Testament Types &amp; Shadows</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Passover Lamb</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Ark     * Scapegoat</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Rahab’s Scarlet Cord</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Brazen Serpent</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Melchizedek     * Sin &amp; Guilt Offerings</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Moses/Joshua – Promise Land</a:t>
            </a:r>
          </a:p>
          <a:p>
            <a:pPr marL="1380378" indent="-1380378" algn="ctr"/>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 Manna &amp; Water From the Rock </a:t>
            </a:r>
            <a:r>
              <a:rPr lang="en-US" sz="4400" b="1" dirty="0" smtClean="0">
                <a:ln w="11430"/>
                <a:solidFill>
                  <a:srgbClr val="FFFF00"/>
                </a:solidFill>
                <a:effectLst>
                  <a:glow rad="101600">
                    <a:schemeClr val="tx1">
                      <a:alpha val="60000"/>
                    </a:schemeClr>
                  </a:glow>
                  <a:outerShdw blurRad="80000" dist="40000" dir="5040000" algn="tl">
                    <a:srgbClr val="000000">
                      <a:alpha val="30000"/>
                    </a:srgbClr>
                  </a:outerShdw>
                </a:effectLst>
              </a:rPr>
              <a:t>(Strike, Speak)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healeph-tavproject.com/3%20Split%20Rock%20In%20Horeb-Rephidim%202.jpg"/>
          <p:cNvPicPr>
            <a:picLocks noChangeAspect="1" noChangeArrowheads="1"/>
          </p:cNvPicPr>
          <p:nvPr/>
        </p:nvPicPr>
        <p:blipFill>
          <a:blip r:embed="rId3" cstate="print"/>
          <a:srcRect t="7556" b="16685"/>
          <a:stretch>
            <a:fillRect/>
          </a:stretch>
        </p:blipFill>
        <p:spPr bwMode="auto">
          <a:xfrm>
            <a:off x="0" y="0"/>
            <a:ext cx="18288000" cy="10287000"/>
          </a:xfrm>
          <a:prstGeom prst="rect">
            <a:avLst/>
          </a:prstGeom>
          <a:noFill/>
        </p:spPr>
      </p:pic>
      <p:sp>
        <p:nvSpPr>
          <p:cNvPr id="3" name="Rectangle 2"/>
          <p:cNvSpPr/>
          <p:nvPr/>
        </p:nvSpPr>
        <p:spPr>
          <a:xfrm>
            <a:off x="11353800" y="7124700"/>
            <a:ext cx="6441661" cy="2662950"/>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Water From </a:t>
            </a:r>
          </a:p>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The Rock</a:t>
            </a:r>
          </a:p>
        </p:txBody>
      </p:sp>
      <p:sp>
        <p:nvSpPr>
          <p:cNvPr id="6" name="Rectangle 5"/>
          <p:cNvSpPr/>
          <p:nvPr/>
        </p:nvSpPr>
        <p:spPr>
          <a:xfrm>
            <a:off x="1143000" y="4838700"/>
            <a:ext cx="9675176" cy="1247178"/>
          </a:xfrm>
          <a:prstGeom prst="rect">
            <a:avLst/>
          </a:prstGeom>
          <a:noFill/>
        </p:spPr>
        <p:txBody>
          <a:bodyPr wrap="none" lIns="137840" tIns="68918" rIns="137840" bIns="68918">
            <a:spAutoFit/>
          </a:bodyPr>
          <a:lstStyle/>
          <a:p>
            <a:pPr algn="ctr"/>
            <a:r>
              <a:rPr lang="en-US" sz="72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Smite the Rock – Ex. 17:6</a:t>
            </a:r>
          </a:p>
        </p:txBody>
      </p:sp>
      <p:sp>
        <p:nvSpPr>
          <p:cNvPr id="5" name="Rectangle 4"/>
          <p:cNvSpPr/>
          <p:nvPr/>
        </p:nvSpPr>
        <p:spPr>
          <a:xfrm>
            <a:off x="8357690" y="342900"/>
            <a:ext cx="9930310" cy="2601395"/>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Rephidim</a:t>
            </a:r>
          </a:p>
          <a:p>
            <a:pPr algn="ctr"/>
            <a:r>
              <a:rPr lang="en-US"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 (In Modern Saudi Arabia)</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1911_0022_Bi3NGT2.jpg"/>
          <p:cNvPicPr>
            <a:picLocks noChangeAspect="1"/>
          </p:cNvPicPr>
          <p:nvPr/>
        </p:nvPicPr>
        <p:blipFill>
          <a:blip r:embed="rId2" cstate="print"/>
          <a:srcRect l="33628" t="19727" b="33106"/>
          <a:stretch>
            <a:fillRect/>
          </a:stretch>
        </p:blipFill>
        <p:spPr>
          <a:xfrm>
            <a:off x="10" y="0"/>
            <a:ext cx="18288000" cy="10319616"/>
          </a:xfrm>
          <a:prstGeom prst="rect">
            <a:avLst/>
          </a:prstGeom>
        </p:spPr>
      </p:pic>
      <p:pic>
        <p:nvPicPr>
          <p:cNvPr id="8" name="Picture 7" descr="Earth.png"/>
          <p:cNvPicPr>
            <a:picLocks noChangeAspect="1"/>
          </p:cNvPicPr>
          <p:nvPr/>
        </p:nvPicPr>
        <p:blipFill>
          <a:blip r:embed="rId3" cstate="print"/>
          <a:srcRect l="32787" b="27844"/>
          <a:stretch>
            <a:fillRect/>
          </a:stretch>
        </p:blipFill>
        <p:spPr>
          <a:xfrm>
            <a:off x="1" y="5486406"/>
            <a:ext cx="5309258" cy="4800600"/>
          </a:xfrm>
          <a:prstGeom prst="rect">
            <a:avLst/>
          </a:prstGeom>
        </p:spPr>
      </p:pic>
      <p:sp>
        <p:nvSpPr>
          <p:cNvPr id="6" name="Rectangle 5"/>
          <p:cNvSpPr/>
          <p:nvPr/>
        </p:nvSpPr>
        <p:spPr>
          <a:xfrm>
            <a:off x="4302059" y="2456342"/>
            <a:ext cx="12346686" cy="7460920"/>
          </a:xfrm>
          <a:prstGeom prst="rect">
            <a:avLst/>
          </a:prstGeom>
        </p:spPr>
        <p:txBody>
          <a:bodyPr wrap="square" lIns="138016" tIns="69008" rIns="138016" bIns="69008">
            <a:spAutoFit/>
          </a:bodyPr>
          <a:lstStyle/>
          <a:p>
            <a:pPr algn="just">
              <a:lnSpc>
                <a:spcPts val="8154"/>
              </a:lnSpc>
            </a:pPr>
            <a:r>
              <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Romans 1:20 NASB  For since the creation of the world    His invisible attributes,   His eternal power and    divine nature, have been clearly seen, being understood through what has been made, so that they are without excuse.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healeph-tavproject.com/3%20Split%20Rock%20In%20Horeb-Rephidim%202.jpg"/>
          <p:cNvPicPr>
            <a:picLocks noChangeAspect="1" noChangeArrowheads="1"/>
          </p:cNvPicPr>
          <p:nvPr/>
        </p:nvPicPr>
        <p:blipFill>
          <a:blip r:embed="rId2" cstate="print"/>
          <a:srcRect t="7556" b="16685"/>
          <a:stretch>
            <a:fillRect/>
          </a:stretch>
        </p:blipFill>
        <p:spPr bwMode="auto">
          <a:xfrm>
            <a:off x="0" y="0"/>
            <a:ext cx="18288000" cy="10287000"/>
          </a:xfrm>
          <a:prstGeom prst="rect">
            <a:avLst/>
          </a:prstGeom>
          <a:noFill/>
        </p:spPr>
      </p:pic>
      <p:sp>
        <p:nvSpPr>
          <p:cNvPr id="6" name="Rectangle 5"/>
          <p:cNvSpPr/>
          <p:nvPr/>
        </p:nvSpPr>
        <p:spPr>
          <a:xfrm>
            <a:off x="1143470" y="5867400"/>
            <a:ext cx="11734330" cy="1247178"/>
          </a:xfrm>
          <a:prstGeom prst="rect">
            <a:avLst/>
          </a:prstGeom>
          <a:noFill/>
        </p:spPr>
        <p:txBody>
          <a:bodyPr wrap="none" lIns="137840" tIns="68918" rIns="137840" bIns="68918">
            <a:spAutoFit/>
          </a:bodyPr>
          <a:lstStyle/>
          <a:p>
            <a:pPr algn="ctr"/>
            <a:r>
              <a:rPr lang="en-US" sz="72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Speak to the Rock – Num. 20:8</a:t>
            </a:r>
            <a:endParaRPr lang="en-US" sz="7200" dirty="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endParaRPr>
          </a:p>
        </p:txBody>
      </p:sp>
      <p:sp>
        <p:nvSpPr>
          <p:cNvPr id="7" name="Rectangle 6"/>
          <p:cNvSpPr/>
          <p:nvPr/>
        </p:nvSpPr>
        <p:spPr>
          <a:xfrm>
            <a:off x="1138441" y="4838700"/>
            <a:ext cx="9675176" cy="1247178"/>
          </a:xfrm>
          <a:prstGeom prst="rect">
            <a:avLst/>
          </a:prstGeom>
          <a:noFill/>
        </p:spPr>
        <p:txBody>
          <a:bodyPr wrap="none" lIns="137840" tIns="68918" rIns="137840" bIns="68918">
            <a:spAutoFit/>
          </a:bodyPr>
          <a:lstStyle/>
          <a:p>
            <a:pPr algn="ctr"/>
            <a:r>
              <a:rPr lang="en-US" sz="72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Smite the Rock – Ex. 17:6</a:t>
            </a:r>
          </a:p>
        </p:txBody>
      </p:sp>
      <p:sp>
        <p:nvSpPr>
          <p:cNvPr id="10" name="Rectangle 9"/>
          <p:cNvSpPr/>
          <p:nvPr/>
        </p:nvSpPr>
        <p:spPr>
          <a:xfrm>
            <a:off x="11353800" y="7124700"/>
            <a:ext cx="6441661" cy="2662950"/>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Water From </a:t>
            </a:r>
          </a:p>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The Rock</a:t>
            </a:r>
          </a:p>
        </p:txBody>
      </p:sp>
      <p:sp>
        <p:nvSpPr>
          <p:cNvPr id="11" name="Rectangle 10"/>
          <p:cNvSpPr/>
          <p:nvPr/>
        </p:nvSpPr>
        <p:spPr>
          <a:xfrm>
            <a:off x="8357690" y="342900"/>
            <a:ext cx="9930310" cy="2601395"/>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Rephidim</a:t>
            </a:r>
          </a:p>
          <a:p>
            <a:pPr algn="ctr"/>
            <a:r>
              <a:rPr lang="en-US"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 (In Modern Saudi Arabia)</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healeph-tavproject.com/3%20Split%20Rock%20In%20Horeb-Rephidim%202.jpg"/>
          <p:cNvPicPr>
            <a:picLocks noChangeAspect="1" noChangeArrowheads="1"/>
          </p:cNvPicPr>
          <p:nvPr/>
        </p:nvPicPr>
        <p:blipFill>
          <a:blip r:embed="rId2" cstate="print"/>
          <a:srcRect t="7556" b="16685"/>
          <a:stretch>
            <a:fillRect/>
          </a:stretch>
        </p:blipFill>
        <p:spPr bwMode="auto">
          <a:xfrm>
            <a:off x="0" y="0"/>
            <a:ext cx="18288000" cy="10287000"/>
          </a:xfrm>
          <a:prstGeom prst="rect">
            <a:avLst/>
          </a:prstGeom>
          <a:noFill/>
        </p:spPr>
      </p:pic>
      <p:sp>
        <p:nvSpPr>
          <p:cNvPr id="5" name="Rectangle 4"/>
          <p:cNvSpPr/>
          <p:nvPr/>
        </p:nvSpPr>
        <p:spPr>
          <a:xfrm>
            <a:off x="533400" y="5143500"/>
            <a:ext cx="17449800" cy="3063059"/>
          </a:xfrm>
          <a:prstGeom prst="rect">
            <a:avLst/>
          </a:prstGeom>
        </p:spPr>
        <p:txBody>
          <a:bodyPr wrap="square" lIns="137840" tIns="68918" rIns="137840" bIns="68918">
            <a:spAutoFit/>
          </a:bodyPr>
          <a:lstStyle/>
          <a:p>
            <a:pPr algn="just"/>
            <a:r>
              <a:rPr lang="en-US" sz="5200" dirty="0" smtClean="0">
                <a:ln w="18415" cmpd="sng">
                  <a:solidFill>
                    <a:srgbClr val="FFFFFF"/>
                  </a:solidFill>
                  <a:prstDash val="solid"/>
                </a:ln>
                <a:solidFill>
                  <a:srgbClr val="FFFFFF"/>
                </a:solidFill>
                <a:effectLst>
                  <a:glow rad="101600">
                    <a:schemeClr val="tx1">
                      <a:alpha val="60000"/>
                    </a:schemeClr>
                  </a:glow>
                  <a:outerShdw dist="63500" dir="2400000" algn="tl" rotWithShape="0">
                    <a:srgbClr val="000000"/>
                  </a:outerShdw>
                </a:effectLst>
              </a:rPr>
              <a:t>1 Corinthians 10:4 NASB  (4)  and all drank the same spiritual drink, for they were drinking from a spiritual rock which followed them; and the rock was Christ.</a:t>
            </a:r>
          </a:p>
          <a:p>
            <a:endParaRPr lang="en-US" dirty="0" smtClean="0"/>
          </a:p>
        </p:txBody>
      </p:sp>
      <p:sp>
        <p:nvSpPr>
          <p:cNvPr id="8" name="Rectangle 7"/>
          <p:cNvSpPr/>
          <p:nvPr/>
        </p:nvSpPr>
        <p:spPr>
          <a:xfrm>
            <a:off x="11353800" y="7281150"/>
            <a:ext cx="6441661" cy="2662950"/>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Water From </a:t>
            </a:r>
          </a:p>
          <a:p>
            <a:pPr algn="ctr"/>
            <a:r>
              <a:rPr lang="en-US" sz="8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The Rock</a:t>
            </a:r>
          </a:p>
        </p:txBody>
      </p:sp>
      <p:sp>
        <p:nvSpPr>
          <p:cNvPr id="9" name="Rectangle 8"/>
          <p:cNvSpPr/>
          <p:nvPr/>
        </p:nvSpPr>
        <p:spPr>
          <a:xfrm>
            <a:off x="8357690" y="342900"/>
            <a:ext cx="9930310" cy="2601395"/>
          </a:xfrm>
          <a:prstGeom prst="rect">
            <a:avLst/>
          </a:prstGeom>
          <a:noFill/>
        </p:spPr>
        <p:txBody>
          <a:bodyPr wrap="none" lIns="137840" tIns="68918" rIns="137840" bIns="6891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Rephidim</a:t>
            </a:r>
          </a:p>
          <a:p>
            <a:pPr algn="ctr"/>
            <a:r>
              <a:rPr lang="en-US"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dist="127000" dir="2400000" algn="tl">
                    <a:srgbClr val="000000"/>
                  </a:outerShdw>
                </a:effectLst>
                <a:latin typeface="Bachelor Pad JL" pitchFamily="2" charset="0"/>
              </a:rPr>
              <a:t> (In Modern Saudi Arabia)</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3246591" y="342905"/>
            <a:ext cx="11455250"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Internal Unity of the Bible</a:t>
            </a:r>
          </a:p>
        </p:txBody>
      </p:sp>
      <p:sp>
        <p:nvSpPr>
          <p:cNvPr id="5" name="Rectangle 4"/>
          <p:cNvSpPr/>
          <p:nvPr/>
        </p:nvSpPr>
        <p:spPr>
          <a:xfrm>
            <a:off x="218693" y="2024272"/>
            <a:ext cx="17918778" cy="1062692"/>
          </a:xfrm>
          <a:prstGeom prst="rect">
            <a:avLst/>
          </a:prstGeom>
          <a:noFill/>
        </p:spPr>
        <p:txBody>
          <a:bodyPr wrap="squar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6000" b="1" dirty="0" smtClean="0">
                <a:ln w="11430"/>
                <a:solidFill>
                  <a:srgbClr val="FFFF00"/>
                </a:solidFill>
                <a:effectLst>
                  <a:glow rad="101600">
                    <a:schemeClr val="tx1">
                      <a:alpha val="60000"/>
                    </a:schemeClr>
                  </a:glow>
                  <a:outerShdw blurRad="80000" dist="40000" dir="5040000" algn="tl">
                    <a:srgbClr val="000000">
                      <a:alpha val="30000"/>
                    </a:srgbClr>
                  </a:outerShdw>
                </a:effectLst>
              </a:rPr>
              <a:t>Jesus Christ is the Central Character of the Entire Bible</a:t>
            </a:r>
          </a:p>
        </p:txBody>
      </p:sp>
      <p:pic>
        <p:nvPicPr>
          <p:cNvPr id="34818" name="Picture 2" descr="http://www.bethariel.org/wp-content/uploads/2011/03/yeshua.png"/>
          <p:cNvPicPr>
            <a:picLocks noChangeAspect="1" noChangeArrowheads="1"/>
          </p:cNvPicPr>
          <p:nvPr/>
        </p:nvPicPr>
        <p:blipFill>
          <a:blip r:embed="rId3" cstate="print"/>
          <a:srcRect/>
          <a:stretch>
            <a:fillRect/>
          </a:stretch>
        </p:blipFill>
        <p:spPr bwMode="auto">
          <a:xfrm>
            <a:off x="10972800" y="4464563"/>
            <a:ext cx="6705600" cy="5708142"/>
          </a:xfrm>
          <a:prstGeom prst="rect">
            <a:avLst/>
          </a:prstGeom>
          <a:noFill/>
          <a:effectLst>
            <a:softEdge rad="635000"/>
          </a:effectLst>
        </p:spPr>
      </p:pic>
      <p:sp>
        <p:nvSpPr>
          <p:cNvPr id="6" name="Rectangle 5"/>
          <p:cNvSpPr/>
          <p:nvPr/>
        </p:nvSpPr>
        <p:spPr>
          <a:xfrm>
            <a:off x="609600" y="3588394"/>
            <a:ext cx="11199386" cy="5186899"/>
          </a:xfrm>
          <a:prstGeom prst="rect">
            <a:avLst/>
          </a:prstGeom>
          <a:noFill/>
        </p:spPr>
        <p:txBody>
          <a:bodyPr wrap="squar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66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Over 300 O.T. Prophecies </a:t>
            </a:r>
          </a:p>
          <a:p>
            <a:pPr marL="1380378" indent="-1380378" algn="ctr"/>
            <a:r>
              <a:rPr lang="en-US" sz="66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Fulfilled by Jesus </a:t>
            </a:r>
            <a:r>
              <a:rPr lang="en-US" sz="66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Christ</a:t>
            </a:r>
            <a:endParaRPr lang="en-US" sz="66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endParaRPr>
          </a:p>
          <a:p>
            <a:pPr marL="1380378" indent="-1380378" algn="ctr"/>
            <a:endParaRPr lang="en-US" sz="5400" b="1" u="sng"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endParaRPr>
          </a:p>
          <a:p>
            <a:pPr marL="1380378" indent="-1380378" algn="ctr"/>
            <a:r>
              <a:rPr lang="en-US" sz="4400"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(We will look at this in more detail in a latter</a:t>
            </a:r>
          </a:p>
          <a:p>
            <a:pPr marL="1380378" indent="-1380378" algn="ctr"/>
            <a:r>
              <a:rPr lang="en-US" sz="4400" dirty="0" smtClean="0">
                <a:ln w="11430">
                  <a:solidFill>
                    <a:schemeClr val="bg1"/>
                  </a:solidFill>
                </a:ln>
                <a:solidFill>
                  <a:schemeClr val="bg1"/>
                </a:solidFill>
                <a:effectLst>
                  <a:glow rad="101600">
                    <a:schemeClr val="tx1">
                      <a:alpha val="60000"/>
                    </a:schemeClr>
                  </a:glow>
                  <a:outerShdw blurRad="80000" dist="40000" dir="5040000" algn="tl">
                    <a:srgbClr val="000000">
                      <a:alpha val="30000"/>
                    </a:srgbClr>
                  </a:outerShdw>
                </a:effectLst>
              </a:rPr>
              <a:t>portion of the lesson &amp; in the next lesson)</a:t>
            </a:r>
          </a:p>
          <a:p>
            <a:pPr marL="1380378" indent="-1380378"/>
            <a:r>
              <a:rPr lang="en-US" sz="5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a:t>
            </a:r>
          </a:p>
        </p:txBody>
      </p:sp>
      <p:sp>
        <p:nvSpPr>
          <p:cNvPr id="7" name="Rounded Rectangle 6"/>
          <p:cNvSpPr/>
          <p:nvPr/>
        </p:nvSpPr>
        <p:spPr>
          <a:xfrm>
            <a:off x="1524000" y="3553426"/>
            <a:ext cx="9448800" cy="2352074"/>
          </a:xfrm>
          <a:prstGeom prst="roundRect">
            <a:avLst/>
          </a:prstGeom>
          <a:no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 background.jpg"/>
          <p:cNvPicPr>
            <a:picLocks noChangeAspect="1"/>
          </p:cNvPicPr>
          <p:nvPr/>
        </p:nvPicPr>
        <p:blipFill>
          <a:blip r:embed="rId3" cstate="print"/>
          <a:stretch>
            <a:fillRect/>
          </a:stretch>
        </p:blipFill>
        <p:spPr>
          <a:xfrm>
            <a:off x="4" y="2"/>
            <a:ext cx="18288000" cy="10333328"/>
          </a:xfrm>
          <a:prstGeom prst="rect">
            <a:avLst/>
          </a:prstGeom>
        </p:spPr>
      </p:pic>
      <p:pic>
        <p:nvPicPr>
          <p:cNvPr id="5" name="Picture 4" descr="3D Man - Blank Look (Creative Commons).jpg"/>
          <p:cNvPicPr>
            <a:picLocks noChangeAspect="1"/>
          </p:cNvPicPr>
          <p:nvPr/>
        </p:nvPicPr>
        <p:blipFill>
          <a:blip r:embed="rId4" cstate="print">
            <a:clrChange>
              <a:clrFrom>
                <a:srgbClr val="FFFFFF"/>
              </a:clrFrom>
              <a:clrTo>
                <a:srgbClr val="FFFFFF">
                  <a:alpha val="0"/>
                </a:srgbClr>
              </a:clrTo>
            </a:clrChange>
          </a:blip>
          <a:srcRect t="24945"/>
          <a:stretch>
            <a:fillRect/>
          </a:stretch>
        </p:blipFill>
        <p:spPr>
          <a:xfrm>
            <a:off x="993294" y="5395238"/>
            <a:ext cx="2551612" cy="4457700"/>
          </a:xfrm>
          <a:prstGeom prst="rect">
            <a:avLst/>
          </a:prstGeom>
          <a:effectLst/>
        </p:spPr>
      </p:pic>
      <p:sp>
        <p:nvSpPr>
          <p:cNvPr id="15" name="Oval 14"/>
          <p:cNvSpPr/>
          <p:nvPr/>
        </p:nvSpPr>
        <p:spPr>
          <a:xfrm rot="772964">
            <a:off x="1596845" y="3944945"/>
            <a:ext cx="1056142" cy="455182"/>
          </a:xfrm>
          <a:prstGeom prst="ellipse">
            <a:avLst/>
          </a:prstGeom>
          <a:solidFill>
            <a:srgbClr val="FB5353"/>
          </a:solidFill>
          <a:ln>
            <a:no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6" name="Picture 5" descr="3D Man - Blank Look (Creative Commons).jpg"/>
          <p:cNvPicPr>
            <a:picLocks noChangeAspect="1"/>
          </p:cNvPicPr>
          <p:nvPr/>
        </p:nvPicPr>
        <p:blipFill>
          <a:blip r:embed="rId4" cstate="print">
            <a:clrChange>
              <a:clrFrom>
                <a:srgbClr val="FFFFFF"/>
              </a:clrFrom>
              <a:clrTo>
                <a:srgbClr val="FFFFFF">
                  <a:alpha val="0"/>
                </a:srgbClr>
              </a:clrTo>
            </a:clrChange>
            <a:duotone>
              <a:prstClr val="black"/>
              <a:srgbClr val="FF0000">
                <a:tint val="45000"/>
                <a:satMod val="400000"/>
              </a:srgbClr>
            </a:duotone>
          </a:blip>
          <a:srcRect b="74982"/>
          <a:stretch>
            <a:fillRect/>
          </a:stretch>
        </p:blipFill>
        <p:spPr>
          <a:xfrm>
            <a:off x="993294" y="3909340"/>
            <a:ext cx="2551612" cy="1485900"/>
          </a:xfrm>
          <a:prstGeom prst="rect">
            <a:avLst/>
          </a:prstGeom>
          <a:effectLst/>
        </p:spPr>
      </p:pic>
      <p:sp>
        <p:nvSpPr>
          <p:cNvPr id="7" name="Arc 6"/>
          <p:cNvSpPr/>
          <p:nvPr/>
        </p:nvSpPr>
        <p:spPr>
          <a:xfrm rot="20902189">
            <a:off x="993297" y="4908429"/>
            <a:ext cx="1500950" cy="57150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138016" tIns="69008" rIns="138016" bIns="69008" rtlCol="0" anchor="ctr"/>
          <a:lstStyle/>
          <a:p>
            <a:pPr algn="ctr"/>
            <a:endParaRPr lang="en-US" dirty="0"/>
          </a:p>
        </p:txBody>
      </p:sp>
      <p:sp>
        <p:nvSpPr>
          <p:cNvPr id="8" name="Oval 7"/>
          <p:cNvSpPr/>
          <p:nvPr/>
        </p:nvSpPr>
        <p:spPr>
          <a:xfrm>
            <a:off x="1570583" y="4366539"/>
            <a:ext cx="346374" cy="1143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9" name="Oval 8"/>
          <p:cNvSpPr/>
          <p:nvPr/>
        </p:nvSpPr>
        <p:spPr>
          <a:xfrm>
            <a:off x="2147871" y="4366539"/>
            <a:ext cx="346374" cy="1143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0" name="Rectangle 9"/>
          <p:cNvSpPr/>
          <p:nvPr/>
        </p:nvSpPr>
        <p:spPr>
          <a:xfrm>
            <a:off x="205944" y="571502"/>
            <a:ext cx="4101890" cy="1986023"/>
          </a:xfrm>
          <a:prstGeom prst="rect">
            <a:avLst/>
          </a:prstGeom>
          <a:noFill/>
        </p:spPr>
        <p:txBody>
          <a:bodyPr wrap="none" lIns="138016" tIns="69008" rIns="138016" bIns="69008">
            <a:spAutoFit/>
          </a:bodyPr>
          <a:lstStyle/>
          <a:p>
            <a:pPr algn="ctr"/>
            <a:r>
              <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gency FB" pitchFamily="34" charset="0"/>
              </a:rPr>
              <a:t>  Embarrassing </a:t>
            </a:r>
          </a:p>
          <a:p>
            <a:pPr algn="ctr"/>
            <a:r>
              <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gency FB" pitchFamily="34" charset="0"/>
              </a:rPr>
              <a:t>Testimony</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gency FB" pitchFamily="34" charset="0"/>
            </a:endParaRPr>
          </a:p>
        </p:txBody>
      </p:sp>
      <p:sp>
        <p:nvSpPr>
          <p:cNvPr id="11" name="Rectangle 10"/>
          <p:cNvSpPr/>
          <p:nvPr/>
        </p:nvSpPr>
        <p:spPr>
          <a:xfrm>
            <a:off x="4513308" y="598992"/>
            <a:ext cx="6076660" cy="10111324"/>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Adam &amp; Eve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(Sin)</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Cain &amp; Abel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(Murder)</a:t>
            </a:r>
          </a:p>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Noah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(Drunk)</a:t>
            </a:r>
          </a:p>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Abraham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(Lying)</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Jacob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(Deception)</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Joseph’s Brothers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Judah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(Prostitution)</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Moses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(Angry)</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Israel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(Rebellion)</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Samson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(Lust)</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Eli’s &amp; Samuel’s Sons</a:t>
            </a:r>
          </a:p>
          <a:p>
            <a:pPr algn="ctr"/>
            <a:endPar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2" name="Rounded Rectangle 11"/>
          <p:cNvSpPr/>
          <p:nvPr/>
        </p:nvSpPr>
        <p:spPr>
          <a:xfrm>
            <a:off x="369223" y="571501"/>
            <a:ext cx="3925558" cy="205740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3" name="Rectangle 12"/>
          <p:cNvSpPr/>
          <p:nvPr/>
        </p:nvSpPr>
        <p:spPr>
          <a:xfrm>
            <a:off x="10849459" y="609112"/>
            <a:ext cx="6675287" cy="9280328"/>
          </a:xfrm>
          <a:prstGeom prst="rect">
            <a:avLst/>
          </a:prstGeom>
          <a:noFill/>
        </p:spPr>
        <p:txBody>
          <a:bodyPr wrap="none" lIns="138016" tIns="69008" rIns="138016" bIns="69008">
            <a:spAutoFit/>
          </a:bodyPr>
          <a:lstStyle/>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David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(Adultery/Murder)</a:t>
            </a:r>
          </a:p>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Jesus’ Genealogy</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Birth of Jesus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(Humble)</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Disciples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(Greatest?)</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Disciples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(Afraid at Sea)</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Peter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(Rebuked 2x)</a:t>
            </a:r>
          </a:p>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Peter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(Denied Jesus)</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Disciples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(Sleeping)</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Disciples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(Fleeing)</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Crucifixion</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Women Witnesses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northpointechurch.ca/wp-content/uploads/2014/06/bible.jpg"/>
          <p:cNvPicPr>
            <a:picLocks noChangeAspect="1" noChangeArrowheads="1"/>
          </p:cNvPicPr>
          <p:nvPr/>
        </p:nvPicPr>
        <p:blipFill>
          <a:blip r:embed="rId2" cstate="print"/>
          <a:srcRect t="10099" b="6580"/>
          <a:stretch>
            <a:fillRect/>
          </a:stretch>
        </p:blipFill>
        <p:spPr bwMode="auto">
          <a:xfrm>
            <a:off x="3" y="0"/>
            <a:ext cx="18384654" cy="10287000"/>
          </a:xfrm>
          <a:prstGeom prst="rect">
            <a:avLst/>
          </a:prstGeom>
          <a:noFill/>
        </p:spPr>
      </p:pic>
      <p:sp>
        <p:nvSpPr>
          <p:cNvPr id="6" name="Rectangle 5"/>
          <p:cNvSpPr/>
          <p:nvPr/>
        </p:nvSpPr>
        <p:spPr>
          <a:xfrm>
            <a:off x="216842" y="2324100"/>
            <a:ext cx="8622358" cy="3832683"/>
          </a:xfrm>
          <a:prstGeom prst="rect">
            <a:avLst/>
          </a:prstGeom>
          <a:noFill/>
        </p:spPr>
        <p:txBody>
          <a:bodyPr wrap="none" lIns="138016" tIns="69008" rIns="138016" bIns="69008">
            <a:spAutoFit/>
          </a:bodyPr>
          <a:lstStyle/>
          <a:p>
            <a:pPr algn="ctr"/>
            <a:r>
              <a:rPr lang="en-US" sz="8000" spc="68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 (2)</a:t>
            </a:r>
            <a:r>
              <a:rPr lang="en-US" sz="80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 </a:t>
            </a:r>
          </a:p>
          <a:p>
            <a:pPr algn="ctr"/>
            <a:r>
              <a:rPr lang="en-US" sz="80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Bibliographical</a:t>
            </a:r>
          </a:p>
          <a:p>
            <a:pPr algn="ctr"/>
            <a:r>
              <a:rPr lang="en-US" sz="80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Evidence</a:t>
            </a:r>
          </a:p>
        </p:txBody>
      </p:sp>
      <p:pic>
        <p:nvPicPr>
          <p:cNvPr id="8" name="Picture 7"/>
          <p:cNvPicPr/>
          <p:nvPr/>
        </p:nvPicPr>
        <p:blipFill>
          <a:blip r:embed="rId3" cstate="print"/>
          <a:srcRect l="3309" t="32558" r="3745" b="13953"/>
          <a:stretch>
            <a:fillRect/>
          </a:stretch>
        </p:blipFill>
        <p:spPr bwMode="auto">
          <a:xfrm>
            <a:off x="253772" y="228600"/>
            <a:ext cx="12014428" cy="1943100"/>
          </a:xfrm>
          <a:prstGeom prst="rect">
            <a:avLst/>
          </a:prstGeom>
          <a:noFill/>
        </p:spPr>
      </p:pic>
      <p:pic>
        <p:nvPicPr>
          <p:cNvPr id="5" name="Picture 4" descr="http://www.ironcooker.com/222-792-thickbox/cast-iron-boat-anchor.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36290">
            <a:off x="388319" y="7691283"/>
            <a:ext cx="2470286" cy="2481474"/>
          </a:xfrm>
          <a:prstGeom prst="rect">
            <a:avLst/>
          </a:prstGeom>
          <a:noFill/>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 Textual Evidence.jpg"/>
          <p:cNvPicPr>
            <a:picLocks noChangeAspect="1"/>
          </p:cNvPicPr>
          <p:nvPr/>
        </p:nvPicPr>
        <p:blipFill>
          <a:blip r:embed="rId2" cstate="print"/>
          <a:stretch>
            <a:fillRect/>
          </a:stretch>
        </p:blipFill>
        <p:spPr>
          <a:xfrm>
            <a:off x="4" y="0"/>
            <a:ext cx="18288000" cy="10287000"/>
          </a:xfrm>
          <a:prstGeom prst="rect">
            <a:avLst/>
          </a:prstGeom>
        </p:spPr>
      </p:pic>
    </p:spTree>
  </p:cSld>
  <p:clrMapOvr>
    <a:masterClrMapping/>
  </p:clrMapOvr>
  <p:transition spd="slow">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btle_textures_4.jpg"/>
          <p:cNvPicPr>
            <a:picLocks noChangeAspect="1"/>
          </p:cNvPicPr>
          <p:nvPr/>
        </p:nvPicPr>
        <p:blipFill>
          <a:blip r:embed="rId2" cstate="print"/>
          <a:stretch>
            <a:fillRect/>
          </a:stretch>
        </p:blipFill>
        <p:spPr>
          <a:xfrm>
            <a:off x="4" y="0"/>
            <a:ext cx="18288000" cy="10305076"/>
          </a:xfrm>
          <a:prstGeom prst="rect">
            <a:avLst/>
          </a:prstGeom>
        </p:spPr>
      </p:pic>
      <p:sp>
        <p:nvSpPr>
          <p:cNvPr id="2" name="Rectangle 1"/>
          <p:cNvSpPr/>
          <p:nvPr/>
        </p:nvSpPr>
        <p:spPr>
          <a:xfrm>
            <a:off x="1945189" y="114305"/>
            <a:ext cx="14432731" cy="1801357"/>
          </a:xfrm>
          <a:prstGeom prst="rect">
            <a:avLst/>
          </a:prstGeom>
          <a:noFill/>
        </p:spPr>
        <p:txBody>
          <a:bodyPr wrap="none" lIns="138016" tIns="69008" rIns="138016" bIns="69008">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dist="63500" dir="3000000" algn="tl" rotWithShape="0">
                    <a:srgbClr val="000000"/>
                  </a:outerShdw>
                </a:effectLst>
              </a:rPr>
              <a:t>British Paleographer &amp;  Biblical &amp; Classical Scholar </a:t>
            </a:r>
          </a:p>
          <a:p>
            <a:pPr algn="ctr"/>
            <a:r>
              <a:rPr lang="en-US" sz="5400" dirty="0" smtClean="0">
                <a:ln w="18415" cmpd="sng">
                  <a:solidFill>
                    <a:srgbClr val="FFFFFF"/>
                  </a:solidFill>
                  <a:prstDash val="solid"/>
                </a:ln>
                <a:solidFill>
                  <a:srgbClr val="FFFFFF"/>
                </a:solidFill>
                <a:effectLst>
                  <a:glow rad="101600">
                    <a:schemeClr val="tx1">
                      <a:alpha val="60000"/>
                    </a:schemeClr>
                  </a:glow>
                  <a:outerShdw dist="63500" dir="3000000" algn="tl" rotWithShape="0">
                    <a:srgbClr val="000000"/>
                  </a:outerShdw>
                </a:effectLst>
              </a:rPr>
              <a:t>Sir Fredrick Kenyon </a:t>
            </a:r>
            <a:endParaRPr lang="en-US" sz="5400" dirty="0">
              <a:ln w="18415" cmpd="sng">
                <a:solidFill>
                  <a:srgbClr val="FFFFFF"/>
                </a:solidFill>
                <a:prstDash val="solid"/>
              </a:ln>
              <a:solidFill>
                <a:srgbClr val="FFFFFF"/>
              </a:solidFill>
              <a:effectLst>
                <a:glow rad="101600">
                  <a:schemeClr val="tx1">
                    <a:alpha val="60000"/>
                  </a:schemeClr>
                </a:glow>
                <a:outerShdw dist="63500" dir="3000000" algn="tl" rotWithShape="0">
                  <a:srgbClr val="000000"/>
                </a:outerShdw>
              </a:effectLst>
            </a:endParaRPr>
          </a:p>
        </p:txBody>
      </p:sp>
      <p:sp>
        <p:nvSpPr>
          <p:cNvPr id="3" name="Rectangle 2"/>
          <p:cNvSpPr/>
          <p:nvPr/>
        </p:nvSpPr>
        <p:spPr>
          <a:xfrm>
            <a:off x="600141" y="2171702"/>
            <a:ext cx="17131530" cy="5956340"/>
          </a:xfrm>
          <a:prstGeom prst="rect">
            <a:avLst/>
          </a:prstGeom>
          <a:noFill/>
        </p:spPr>
        <p:txBody>
          <a:bodyPr wrap="square" lIns="138016" tIns="69008" rIns="138016" bIns="69008">
            <a:spAutoFit/>
          </a:bodyPr>
          <a:lstStyle/>
          <a:p>
            <a:r>
              <a:rPr lang="en-US" sz="5400" dirty="0" smtClean="0">
                <a:ln w="18415" cmpd="sng">
                  <a:solidFill>
                    <a:srgbClr val="FFFFFF"/>
                  </a:solidFill>
                  <a:prstDash val="solid"/>
                </a:ln>
                <a:solidFill>
                  <a:srgbClr val="FFFFFF"/>
                </a:solidFill>
                <a:effectLst>
                  <a:glow rad="101600">
                    <a:schemeClr val="tx1">
                      <a:alpha val="60000"/>
                    </a:schemeClr>
                  </a:glow>
                  <a:outerShdw dist="63500" dir="3000000" algn="tl" rotWithShape="0">
                    <a:srgbClr val="000000"/>
                  </a:outerShdw>
                </a:effectLst>
              </a:rPr>
              <a:t>“The interval between the dates of the original composition and the earliest extant evidence becomes so small as to be in fact negligible, and the last  foundation of any doubt that the Scriptures have come down substantially as they were written has now been removed. Both the authenticity and the general integrity of the books of the New Testament may be regarded as finally established.”   </a:t>
            </a:r>
            <a:endParaRPr lang="en-US" sz="5400" dirty="0">
              <a:ln w="18415" cmpd="sng">
                <a:solidFill>
                  <a:srgbClr val="FFFFFF"/>
                </a:solidFill>
                <a:prstDash val="solid"/>
              </a:ln>
              <a:solidFill>
                <a:srgbClr val="FFFFFF"/>
              </a:solidFill>
              <a:effectLst>
                <a:glow rad="101600">
                  <a:schemeClr val="tx1">
                    <a:alpha val="60000"/>
                  </a:schemeClr>
                </a:glow>
                <a:outerShdw dist="63500" dir="3000000" algn="tl" rotWithShape="0">
                  <a:srgbClr val="000000"/>
                </a:outerShdw>
              </a:effectLst>
            </a:endParaRPr>
          </a:p>
        </p:txBody>
      </p:sp>
      <p:pic>
        <p:nvPicPr>
          <p:cNvPr id="5" name="Picture 4" descr="Bible (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073126" y="7343367"/>
            <a:ext cx="4383824" cy="2715038"/>
          </a:xfrm>
          <a:prstGeom prst="rect">
            <a:avLst/>
          </a:prstGeom>
        </p:spPr>
      </p:pic>
      <p:pic>
        <p:nvPicPr>
          <p:cNvPr id="6" name="Picture 5" descr="Bible 3.png"/>
          <p:cNvPicPr>
            <a:picLocks noChangeAspect="1"/>
          </p:cNvPicPr>
          <p:nvPr/>
        </p:nvPicPr>
        <p:blipFill>
          <a:blip r:embed="rId4" cstate="print"/>
          <a:stretch>
            <a:fillRect/>
          </a:stretch>
        </p:blipFill>
        <p:spPr>
          <a:xfrm>
            <a:off x="715599" y="8686803"/>
            <a:ext cx="3052410" cy="134676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ossPalmShadows2.jpg"/>
          <p:cNvPicPr>
            <a:picLocks noChangeAspect="1"/>
          </p:cNvPicPr>
          <p:nvPr/>
        </p:nvPicPr>
        <p:blipFill>
          <a:blip r:embed="rId2" cstate="print"/>
          <a:stretch>
            <a:fillRect/>
          </a:stretch>
        </p:blipFill>
        <p:spPr>
          <a:xfrm>
            <a:off x="4" y="0"/>
            <a:ext cx="18288000" cy="10287000"/>
          </a:xfrm>
          <a:prstGeom prst="rect">
            <a:avLst/>
          </a:prstGeom>
        </p:spPr>
      </p:pic>
      <p:sp>
        <p:nvSpPr>
          <p:cNvPr id="2" name="Rectangle 1"/>
          <p:cNvSpPr/>
          <p:nvPr/>
        </p:nvSpPr>
        <p:spPr>
          <a:xfrm>
            <a:off x="345152" y="342902"/>
            <a:ext cx="17632837" cy="970361"/>
          </a:xfrm>
          <a:prstGeom prst="rect">
            <a:avLst/>
          </a:prstGeom>
          <a:noFill/>
        </p:spPr>
        <p:txBody>
          <a:bodyPr wrap="none" lIns="138016" tIns="69008" rIns="138016" bIns="69008">
            <a:spAutoFit/>
          </a:bodyPr>
          <a:lstStyle/>
          <a:p>
            <a:pPr algn="ctr"/>
            <a:r>
              <a:rPr lang="en-US" sz="5400" b="1" u="sng"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AR BERKLEY" pitchFamily="2" charset="0"/>
              </a:rPr>
              <a:t>Citations of the New Testament by the Early Church Fathers </a:t>
            </a:r>
            <a:endParaRPr lang="en-US" sz="5400" b="1" u="sng"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AR BERKLEY" pitchFamily="2" charset="0"/>
            </a:endParaRPr>
          </a:p>
        </p:txBody>
      </p:sp>
      <p:sp>
        <p:nvSpPr>
          <p:cNvPr id="3" name="Rectangle 2"/>
          <p:cNvSpPr/>
          <p:nvPr/>
        </p:nvSpPr>
        <p:spPr>
          <a:xfrm>
            <a:off x="4551042" y="2171706"/>
            <a:ext cx="8858000" cy="3771127"/>
          </a:xfrm>
          <a:prstGeom prst="rect">
            <a:avLst/>
          </a:prstGeom>
          <a:noFill/>
        </p:spPr>
        <p:txBody>
          <a:bodyPr wrap="none" lIns="138016" tIns="69008" rIns="138016" bIns="69008">
            <a:spAutoFit/>
          </a:bodyPr>
          <a:lstStyle/>
          <a:p>
            <a:pPr algn="ctr"/>
            <a:r>
              <a:rPr lang="en-US" sz="6000" b="1" i="1" u="sng"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The Early Church Fathers</a:t>
            </a:r>
          </a:p>
          <a:p>
            <a:pPr algn="ctr"/>
            <a:r>
              <a:rPr lang="en-US" sz="4400"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Clement of Rome </a:t>
            </a:r>
          </a:p>
          <a:p>
            <a:pPr algn="ctr"/>
            <a:r>
              <a:rPr lang="en-US" sz="4400"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Origen of Alexandria</a:t>
            </a:r>
          </a:p>
          <a:p>
            <a:pPr algn="ctr"/>
            <a:r>
              <a:rPr lang="en-US" sz="4400"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Tertullian,   </a:t>
            </a:r>
            <a:r>
              <a:rPr lang="en-US" sz="4400" dirty="0" err="1"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Irenaeus</a:t>
            </a:r>
            <a:endParaRPr lang="en-US" sz="4400"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endParaRPr>
          </a:p>
          <a:p>
            <a:pPr algn="ctr"/>
            <a:r>
              <a:rPr lang="en-US" sz="4400" dirty="0" smtClean="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rPr>
              <a:t>Ignatius,   Polycarp,   Etc.</a:t>
            </a:r>
            <a:endParaRPr lang="en-US" sz="4400" dirty="0">
              <a:ln w="18415" cmpd="sng">
                <a:solidFill>
                  <a:srgbClr val="FFFFFF"/>
                </a:solidFill>
                <a:prstDash val="solid"/>
              </a:ln>
              <a:solidFill>
                <a:srgbClr val="FFFFFF"/>
              </a:solidFill>
              <a:effectLst>
                <a:glow rad="101600">
                  <a:schemeClr val="tx1">
                    <a:alpha val="60000"/>
                  </a:schemeClr>
                </a:glow>
                <a:outerShdw dist="88900" dir="3000000" algn="tl" rotWithShape="0">
                  <a:srgbClr val="000000"/>
                </a:outerShdw>
              </a:effectLst>
              <a:latin typeface="Berlin Sans FB Demi" pitchFamily="34" charset="0"/>
            </a:endParaRPr>
          </a:p>
        </p:txBody>
      </p:sp>
      <p:sp>
        <p:nvSpPr>
          <p:cNvPr id="4" name="Rectangle 3"/>
          <p:cNvSpPr/>
          <p:nvPr/>
        </p:nvSpPr>
        <p:spPr>
          <a:xfrm>
            <a:off x="22855" y="6172201"/>
            <a:ext cx="18227802" cy="3832682"/>
          </a:xfrm>
          <a:prstGeom prst="rect">
            <a:avLst/>
          </a:prstGeom>
          <a:noFill/>
        </p:spPr>
        <p:txBody>
          <a:bodyPr wrap="square" lIns="138016" tIns="69008" rIns="138016" bIns="69008">
            <a:spAutoFit/>
          </a:bodyPr>
          <a:lstStyle/>
          <a:p>
            <a:pPr algn="ctr"/>
            <a:r>
              <a:rPr lang="en-US" sz="4800" dirty="0" smtClean="0">
                <a:ln w="18415" cmpd="sng">
                  <a:solidFill>
                    <a:srgbClr val="FFFF00"/>
                  </a:solidFill>
                  <a:prstDash val="solid"/>
                </a:ln>
                <a:solidFill>
                  <a:srgbClr val="FFFF00"/>
                </a:solidFill>
                <a:effectLst>
                  <a:glow rad="101600">
                    <a:schemeClr val="tx1">
                      <a:alpha val="60000"/>
                    </a:schemeClr>
                  </a:glow>
                  <a:outerShdw dist="88900" dir="3000000" algn="tl" rotWithShape="0">
                    <a:srgbClr val="000000"/>
                  </a:outerShdw>
                </a:effectLst>
              </a:rPr>
              <a:t>Cited, or Quoted the New Testament over 1 million times in their writings. Scholars have noted that if all of the manuscripts and New Testament evidence was destroys except for the writings of the early church fathers, practically the entire New Testament could be reconstructed by their writings alone. </a:t>
            </a:r>
            <a:endParaRPr lang="en-US" sz="4800" dirty="0">
              <a:ln w="18415" cmpd="sng">
                <a:solidFill>
                  <a:srgbClr val="FFFF00"/>
                </a:solidFill>
                <a:prstDash val="solid"/>
              </a:ln>
              <a:solidFill>
                <a:srgbClr val="FFFF00"/>
              </a:solidFill>
              <a:effectLst>
                <a:glow rad="101600">
                  <a:schemeClr val="tx1">
                    <a:alpha val="60000"/>
                  </a:schemeClr>
                </a:glow>
                <a:outerShdw dist="88900" dir="3000000" algn="tl" rotWithShape="0">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ethelberkeley.org/sites/default/files/styles/scale/public/scroll%203%20img_0126_595.jpg?itok=-81G9YC0"/>
          <p:cNvPicPr>
            <a:picLocks noChangeAspect="1" noChangeArrowheads="1"/>
          </p:cNvPicPr>
          <p:nvPr/>
        </p:nvPicPr>
        <p:blipFill>
          <a:blip r:embed="rId3" cstate="print"/>
          <a:srcRect/>
          <a:stretch>
            <a:fillRect/>
          </a:stretch>
        </p:blipFill>
        <p:spPr bwMode="auto">
          <a:xfrm>
            <a:off x="-1" y="-22295"/>
            <a:ext cx="18288002" cy="10309298"/>
          </a:xfrm>
          <a:prstGeom prst="rect">
            <a:avLst/>
          </a:prstGeom>
          <a:noFill/>
        </p:spPr>
      </p:pic>
      <p:sp>
        <p:nvSpPr>
          <p:cNvPr id="4" name="Rectangle 3"/>
          <p:cNvSpPr/>
          <p:nvPr/>
        </p:nvSpPr>
        <p:spPr>
          <a:xfrm>
            <a:off x="1116244" y="228601"/>
            <a:ext cx="12089653" cy="2170689"/>
          </a:xfrm>
          <a:prstGeom prst="rect">
            <a:avLst/>
          </a:prstGeom>
          <a:noFill/>
        </p:spPr>
        <p:txBody>
          <a:bodyPr wrap="none" lIns="138016" tIns="69008" rIns="138016" bIns="69008">
            <a:spAutoFit/>
          </a:bodyPr>
          <a:lstStyle/>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Scribes (Torah &amp; Old Testament)</a:t>
            </a:r>
          </a:p>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Scrolls</a:t>
            </a:r>
            <a:endParaRPr lang="en-US" sz="6600" b="1" dirty="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endParaRPr>
          </a:p>
        </p:txBody>
      </p:sp>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ethelberkeley.org/sites/default/files/styles/scale/public/scroll%203%20img_0126_595.jpg?itok=-81G9YC0"/>
          <p:cNvPicPr>
            <a:picLocks noChangeAspect="1" noChangeArrowheads="1"/>
          </p:cNvPicPr>
          <p:nvPr/>
        </p:nvPicPr>
        <p:blipFill>
          <a:blip r:embed="rId3" cstate="print"/>
          <a:srcRect/>
          <a:stretch>
            <a:fillRect/>
          </a:stretch>
        </p:blipFill>
        <p:spPr bwMode="auto">
          <a:xfrm>
            <a:off x="-1" y="-22295"/>
            <a:ext cx="18288002" cy="10309298"/>
          </a:xfrm>
          <a:prstGeom prst="rect">
            <a:avLst/>
          </a:prstGeom>
          <a:noFill/>
        </p:spPr>
      </p:pic>
      <p:sp>
        <p:nvSpPr>
          <p:cNvPr id="10" name="Rectangle 9"/>
          <p:cNvSpPr/>
          <p:nvPr/>
        </p:nvSpPr>
        <p:spPr>
          <a:xfrm>
            <a:off x="-93932" y="2400305"/>
            <a:ext cx="8211092" cy="2170689"/>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Josh McDowell</a:t>
            </a:r>
          </a:p>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Torah Scroll (1450 A.D.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1116244" y="228601"/>
            <a:ext cx="12089653" cy="2170689"/>
          </a:xfrm>
          <a:prstGeom prst="rect">
            <a:avLst/>
          </a:prstGeom>
          <a:noFill/>
        </p:spPr>
        <p:txBody>
          <a:bodyPr wrap="none" lIns="138016" tIns="69008" rIns="138016" bIns="69008">
            <a:spAutoFit/>
          </a:bodyPr>
          <a:lstStyle/>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Scribes (Torah &amp; Old Testament)</a:t>
            </a:r>
          </a:p>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Scrolls</a:t>
            </a:r>
            <a:endParaRPr lang="en-US" sz="6600" b="1" dirty="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01911_0022_Bi3NGT2.jpg"/>
          <p:cNvPicPr>
            <a:picLocks noChangeAspect="1"/>
          </p:cNvPicPr>
          <p:nvPr/>
        </p:nvPicPr>
        <p:blipFill>
          <a:blip r:embed="rId2" cstate="print"/>
          <a:srcRect l="33628" t="19727" b="33106"/>
          <a:stretch>
            <a:fillRect/>
          </a:stretch>
        </p:blipFill>
        <p:spPr>
          <a:xfrm>
            <a:off x="10" y="0"/>
            <a:ext cx="18288000" cy="10319616"/>
          </a:xfrm>
          <a:prstGeom prst="rect">
            <a:avLst/>
          </a:prstGeom>
        </p:spPr>
      </p:pic>
      <p:pic>
        <p:nvPicPr>
          <p:cNvPr id="17" name="Picture 16" descr="Earth.png"/>
          <p:cNvPicPr>
            <a:picLocks noChangeAspect="1"/>
          </p:cNvPicPr>
          <p:nvPr/>
        </p:nvPicPr>
        <p:blipFill>
          <a:blip r:embed="rId3" cstate="print"/>
          <a:srcRect l="32787" b="27844"/>
          <a:stretch>
            <a:fillRect/>
          </a:stretch>
        </p:blipFill>
        <p:spPr>
          <a:xfrm>
            <a:off x="1" y="5486406"/>
            <a:ext cx="5309258" cy="4800600"/>
          </a:xfrm>
          <a:prstGeom prst="rect">
            <a:avLst/>
          </a:prstGeom>
        </p:spPr>
      </p:pic>
      <p:sp>
        <p:nvSpPr>
          <p:cNvPr id="18" name="Rectangle 17"/>
          <p:cNvSpPr/>
          <p:nvPr/>
        </p:nvSpPr>
        <p:spPr>
          <a:xfrm>
            <a:off x="4302059" y="2456342"/>
            <a:ext cx="12346686" cy="7460920"/>
          </a:xfrm>
          <a:prstGeom prst="rect">
            <a:avLst/>
          </a:prstGeom>
        </p:spPr>
        <p:txBody>
          <a:bodyPr wrap="square" lIns="138016" tIns="69008" rIns="138016" bIns="69008">
            <a:spAutoFit/>
          </a:bodyPr>
          <a:lstStyle/>
          <a:p>
            <a:pPr algn="just">
              <a:lnSpc>
                <a:spcPts val="8154"/>
              </a:lnSpc>
            </a:pPr>
            <a:r>
              <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Romans 1:20 NASB  For since the creation of the world    His invisible attributes,   His eternal power and    divine nature, have been clearly seen, being understood through what has been made, so that they are without excuse.</a:t>
            </a:r>
          </a:p>
        </p:txBody>
      </p:sp>
      <p:sp>
        <p:nvSpPr>
          <p:cNvPr id="5" name="Oval 4"/>
          <p:cNvSpPr/>
          <p:nvPr/>
        </p:nvSpPr>
        <p:spPr>
          <a:xfrm>
            <a:off x="8104884" y="4572001"/>
            <a:ext cx="493796" cy="1034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9" name="Oval 8"/>
          <p:cNvSpPr/>
          <p:nvPr/>
        </p:nvSpPr>
        <p:spPr>
          <a:xfrm>
            <a:off x="3717496" y="5600701"/>
            <a:ext cx="591716" cy="1034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0" name="Oval 9"/>
          <p:cNvSpPr/>
          <p:nvPr/>
        </p:nvSpPr>
        <p:spPr>
          <a:xfrm>
            <a:off x="11834601" y="3481089"/>
            <a:ext cx="476258" cy="1034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1" name="Rectangle 10"/>
          <p:cNvSpPr/>
          <p:nvPr/>
        </p:nvSpPr>
        <p:spPr>
          <a:xfrm>
            <a:off x="11738588" y="3394286"/>
            <a:ext cx="708332" cy="1155024"/>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effectLst>
                  <a:outerShdw blurRad="50800" dist="39000" dir="5460000" algn="tl">
                    <a:srgbClr val="000000">
                      <a:alpha val="38000"/>
                    </a:srgbClr>
                  </a:outerShdw>
                </a:effectLst>
              </a:rPr>
              <a:t>1</a:t>
            </a:r>
            <a:endParaRPr lang="en-US" sz="6600" b="1" dirty="0">
              <a:ln w="11430"/>
              <a:solidFill>
                <a:sysClr val="windowText" lastClr="000000"/>
              </a:solidFill>
              <a:effectLst>
                <a:outerShdw blurRad="50800" dist="39000" dir="5460000" algn="tl">
                  <a:srgbClr val="000000">
                    <a:alpha val="38000"/>
                  </a:srgbClr>
                </a:outerShdw>
              </a:effectLst>
            </a:endParaRPr>
          </a:p>
        </p:txBody>
      </p:sp>
      <p:sp>
        <p:nvSpPr>
          <p:cNvPr id="12" name="Rectangle 11"/>
          <p:cNvSpPr/>
          <p:nvPr/>
        </p:nvSpPr>
        <p:spPr>
          <a:xfrm>
            <a:off x="3701862" y="5521134"/>
            <a:ext cx="708332" cy="1155024"/>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effectLst>
                  <a:outerShdw blurRad="50800" dist="39000" dir="5460000" algn="tl">
                    <a:srgbClr val="000000">
                      <a:alpha val="38000"/>
                    </a:srgbClr>
                  </a:outerShdw>
                </a:effectLst>
              </a:rPr>
              <a:t>3</a:t>
            </a:r>
            <a:endParaRPr lang="en-US" sz="6600" b="1" dirty="0">
              <a:ln w="11430"/>
              <a:solidFill>
                <a:sysClr val="windowText" lastClr="000000"/>
              </a:solidFill>
              <a:effectLst>
                <a:outerShdw blurRad="50800" dist="39000" dir="5460000" algn="tl">
                  <a:srgbClr val="000000">
                    <a:alpha val="38000"/>
                  </a:srgbClr>
                </a:outerShdw>
              </a:effectLst>
            </a:endParaRPr>
          </a:p>
        </p:txBody>
      </p:sp>
      <p:sp>
        <p:nvSpPr>
          <p:cNvPr id="13" name="Rectangle 12"/>
          <p:cNvSpPr/>
          <p:nvPr/>
        </p:nvSpPr>
        <p:spPr>
          <a:xfrm>
            <a:off x="8026410" y="4475074"/>
            <a:ext cx="708332" cy="1155024"/>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effectLst>
                  <a:outerShdw blurRad="50800" dist="39000" dir="5460000" algn="tl">
                    <a:srgbClr val="000000">
                      <a:alpha val="38000"/>
                    </a:srgbClr>
                  </a:outerShdw>
                </a:effectLst>
              </a:rPr>
              <a:t>2</a:t>
            </a:r>
            <a:endParaRPr lang="en-US" sz="6600" b="1" dirty="0">
              <a:ln w="11430"/>
              <a:solidFill>
                <a:sysClr val="windowText" lastClr="000000"/>
              </a:solidFill>
              <a:effectLst>
                <a:outerShdw blurRad="50800" dist="39000" dir="5460000" algn="tl">
                  <a:srgbClr val="000000">
                    <a:alpha val="38000"/>
                  </a:srgbClr>
                </a:outerShdw>
              </a:effectLst>
            </a:endParaRPr>
          </a:p>
        </p:txBody>
      </p:sp>
      <p:cxnSp>
        <p:nvCxnSpPr>
          <p:cNvPr id="15" name="Straight Connector 14"/>
          <p:cNvCxnSpPr/>
          <p:nvPr/>
        </p:nvCxnSpPr>
        <p:spPr>
          <a:xfrm flipV="1">
            <a:off x="8797630" y="5618070"/>
            <a:ext cx="6249092" cy="13432"/>
          </a:xfrm>
          <a:prstGeom prst="line">
            <a:avLst/>
          </a:prstGeom>
          <a:ln w="76200">
            <a:solidFill>
              <a:schemeClr val="bg1"/>
            </a:solidFill>
          </a:ln>
          <a:effectLst>
            <a:glow rad="101600">
              <a:schemeClr val="tx1">
                <a:alpha val="6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10241" y="6698853"/>
            <a:ext cx="4849218" cy="13434"/>
          </a:xfrm>
          <a:prstGeom prst="line">
            <a:avLst/>
          </a:prstGeom>
          <a:ln w="76200">
            <a:solidFill>
              <a:schemeClr val="bg1"/>
            </a:solidFill>
          </a:ln>
          <a:effectLst>
            <a:glow rad="101600">
              <a:schemeClr val="tx1">
                <a:alpha val="6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492273" y="4572005"/>
            <a:ext cx="3968822" cy="13434"/>
          </a:xfrm>
          <a:prstGeom prst="line">
            <a:avLst/>
          </a:prstGeom>
          <a:ln w="76200">
            <a:solidFill>
              <a:schemeClr val="bg1"/>
            </a:solidFill>
          </a:ln>
          <a:effectLst>
            <a:glow rad="101600">
              <a:schemeClr val="tx1">
                <a:alpha val="6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62856" y="5652788"/>
            <a:ext cx="3463728" cy="0"/>
          </a:xfrm>
          <a:prstGeom prst="line">
            <a:avLst/>
          </a:prstGeom>
          <a:ln w="76200">
            <a:solidFill>
              <a:schemeClr val="bg1"/>
            </a:solidFill>
          </a:ln>
          <a:effectLst>
            <a:glow rad="101600">
              <a:schemeClr val="tx1">
                <a:alpha val="6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ethelberkeley.org/sites/default/files/styles/scale/public/scroll%203%20img_0126_595.jpg?itok=-81G9YC0"/>
          <p:cNvPicPr>
            <a:picLocks noChangeAspect="1" noChangeArrowheads="1"/>
          </p:cNvPicPr>
          <p:nvPr/>
        </p:nvPicPr>
        <p:blipFill>
          <a:blip r:embed="rId3" cstate="print"/>
          <a:srcRect/>
          <a:stretch>
            <a:fillRect/>
          </a:stretch>
        </p:blipFill>
        <p:spPr bwMode="auto">
          <a:xfrm>
            <a:off x="-1" y="-22295"/>
            <a:ext cx="18288002" cy="10309298"/>
          </a:xfrm>
          <a:prstGeom prst="rect">
            <a:avLst/>
          </a:prstGeom>
          <a:noFill/>
        </p:spPr>
      </p:pic>
      <p:sp>
        <p:nvSpPr>
          <p:cNvPr id="7" name="Rectangle 6"/>
          <p:cNvSpPr/>
          <p:nvPr/>
        </p:nvSpPr>
        <p:spPr>
          <a:xfrm>
            <a:off x="10451585" y="2171702"/>
            <a:ext cx="7187670"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4,000 Scribal Rules!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0" name="Rectangle 9"/>
          <p:cNvSpPr/>
          <p:nvPr/>
        </p:nvSpPr>
        <p:spPr>
          <a:xfrm>
            <a:off x="-93932" y="2400305"/>
            <a:ext cx="8211092" cy="2170689"/>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Josh McDowell</a:t>
            </a:r>
          </a:p>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Torah Scroll (1450 A.D.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1116244" y="228601"/>
            <a:ext cx="12089653" cy="2170689"/>
          </a:xfrm>
          <a:prstGeom prst="rect">
            <a:avLst/>
          </a:prstGeom>
          <a:noFill/>
        </p:spPr>
        <p:txBody>
          <a:bodyPr wrap="none" lIns="138016" tIns="69008" rIns="138016" bIns="69008">
            <a:spAutoFit/>
          </a:bodyPr>
          <a:lstStyle/>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Scribes (Torah &amp; Old Testament)</a:t>
            </a:r>
          </a:p>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Scrolls</a:t>
            </a:r>
            <a:endParaRPr lang="en-US" sz="6600" b="1" dirty="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endParaRPr>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ethelberkeley.org/sites/default/files/styles/scale/public/scroll%203%20img_0126_595.jpg?itok=-81G9YC0"/>
          <p:cNvPicPr>
            <a:picLocks noChangeAspect="1" noChangeArrowheads="1"/>
          </p:cNvPicPr>
          <p:nvPr/>
        </p:nvPicPr>
        <p:blipFill>
          <a:blip r:embed="rId3" cstate="print"/>
          <a:srcRect/>
          <a:stretch>
            <a:fillRect/>
          </a:stretch>
        </p:blipFill>
        <p:spPr bwMode="auto">
          <a:xfrm>
            <a:off x="-1" y="-22295"/>
            <a:ext cx="18288002" cy="10309298"/>
          </a:xfrm>
          <a:prstGeom prst="rect">
            <a:avLst/>
          </a:prstGeom>
          <a:noFill/>
        </p:spPr>
      </p:pic>
      <p:sp>
        <p:nvSpPr>
          <p:cNvPr id="5" name="Rectangle 4"/>
          <p:cNvSpPr/>
          <p:nvPr/>
        </p:nvSpPr>
        <p:spPr>
          <a:xfrm>
            <a:off x="9194936" y="4000508"/>
            <a:ext cx="8218016"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Extremely Meticulous!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6" name="Rectangle 5"/>
          <p:cNvSpPr/>
          <p:nvPr/>
        </p:nvSpPr>
        <p:spPr>
          <a:xfrm>
            <a:off x="415055" y="5818146"/>
            <a:ext cx="8336574"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Very Careful &amp; Precise!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7" name="Rectangle 6"/>
          <p:cNvSpPr/>
          <p:nvPr/>
        </p:nvSpPr>
        <p:spPr>
          <a:xfrm>
            <a:off x="10451585" y="2171702"/>
            <a:ext cx="7187670"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4,000 Scribal Rules!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0" name="Rectangle 9"/>
          <p:cNvSpPr/>
          <p:nvPr/>
        </p:nvSpPr>
        <p:spPr>
          <a:xfrm>
            <a:off x="-93932" y="2400305"/>
            <a:ext cx="8211092" cy="2170689"/>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Josh McDowell</a:t>
            </a:r>
          </a:p>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Torah Scroll (1450 A.D.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cxnSp>
        <p:nvCxnSpPr>
          <p:cNvPr id="12" name="Straight Arrow Connector 11"/>
          <p:cNvCxnSpPr/>
          <p:nvPr/>
        </p:nvCxnSpPr>
        <p:spPr>
          <a:xfrm flipV="1">
            <a:off x="6754471" y="4748516"/>
            <a:ext cx="692746" cy="1143000"/>
          </a:xfrm>
          <a:prstGeom prst="straightConnector1">
            <a:avLst/>
          </a:prstGeom>
          <a:ln w="57150">
            <a:solidFill>
              <a:schemeClr val="bg1"/>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6244" y="228601"/>
            <a:ext cx="12089653" cy="2170689"/>
          </a:xfrm>
          <a:prstGeom prst="rect">
            <a:avLst/>
          </a:prstGeom>
          <a:noFill/>
        </p:spPr>
        <p:txBody>
          <a:bodyPr wrap="none" lIns="138016" tIns="69008" rIns="138016" bIns="69008">
            <a:spAutoFit/>
          </a:bodyPr>
          <a:lstStyle/>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Scribes (Torah &amp; Old Testament)</a:t>
            </a:r>
          </a:p>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Scrolls</a:t>
            </a:r>
            <a:endParaRPr lang="en-US" sz="6600" b="1" dirty="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endParaRPr>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ethelberkeley.org/sites/default/files/styles/scale/public/scroll%203%20img_0126_595.jpg?itok=-81G9YC0"/>
          <p:cNvPicPr>
            <a:picLocks noChangeAspect="1" noChangeArrowheads="1"/>
          </p:cNvPicPr>
          <p:nvPr/>
        </p:nvPicPr>
        <p:blipFill>
          <a:blip r:embed="rId3" cstate="print"/>
          <a:srcRect/>
          <a:stretch>
            <a:fillRect/>
          </a:stretch>
        </p:blipFill>
        <p:spPr bwMode="auto">
          <a:xfrm>
            <a:off x="-1" y="-22295"/>
            <a:ext cx="18288002" cy="10309298"/>
          </a:xfrm>
          <a:prstGeom prst="rect">
            <a:avLst/>
          </a:prstGeom>
          <a:noFill/>
        </p:spPr>
      </p:pic>
      <p:sp>
        <p:nvSpPr>
          <p:cNvPr id="5" name="Rectangle 4"/>
          <p:cNvSpPr/>
          <p:nvPr/>
        </p:nvSpPr>
        <p:spPr>
          <a:xfrm>
            <a:off x="9194936" y="4000508"/>
            <a:ext cx="8218016"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Extremely Meticulous!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6" name="Rectangle 5"/>
          <p:cNvSpPr/>
          <p:nvPr/>
        </p:nvSpPr>
        <p:spPr>
          <a:xfrm>
            <a:off x="415055" y="5818146"/>
            <a:ext cx="8336574"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Very Careful &amp; Precise!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7" name="Rectangle 6"/>
          <p:cNvSpPr/>
          <p:nvPr/>
        </p:nvSpPr>
        <p:spPr>
          <a:xfrm>
            <a:off x="10451585" y="2171702"/>
            <a:ext cx="7187670"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4,000 Scribal Rules!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8" name="Rectangle 7"/>
          <p:cNvSpPr/>
          <p:nvPr/>
        </p:nvSpPr>
        <p:spPr>
          <a:xfrm>
            <a:off x="5735252" y="7189746"/>
            <a:ext cx="10152648" cy="1155024"/>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Numbered Words &amp; Letters!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9" name="Rectangle 8"/>
          <p:cNvSpPr/>
          <p:nvPr/>
        </p:nvSpPr>
        <p:spPr>
          <a:xfrm>
            <a:off x="1219200" y="8572500"/>
            <a:ext cx="15817470" cy="1370470"/>
          </a:xfrm>
          <a:prstGeom prst="rect">
            <a:avLst/>
          </a:prstGeom>
          <a:noFill/>
        </p:spPr>
        <p:txBody>
          <a:bodyPr wrap="none" lIns="138016" tIns="69008" rIns="138016" bIns="69008">
            <a:spAutoFit/>
          </a:bodyPr>
          <a:lstStyle/>
          <a:p>
            <a:pPr algn="ctr"/>
            <a:r>
              <a:rPr lang="en-US" sz="80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rPr>
              <a:t>Mistakes Often Meant Starting Over! </a:t>
            </a:r>
            <a:endParaRPr lang="en-US" sz="8000" dirty="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endParaRPr>
          </a:p>
        </p:txBody>
      </p:sp>
      <p:sp>
        <p:nvSpPr>
          <p:cNvPr id="10" name="Rectangle 9"/>
          <p:cNvSpPr/>
          <p:nvPr/>
        </p:nvSpPr>
        <p:spPr>
          <a:xfrm>
            <a:off x="-93932" y="2400305"/>
            <a:ext cx="8211092" cy="2170689"/>
          </a:xfrm>
          <a:prstGeom prst="rect">
            <a:avLst/>
          </a:prstGeom>
          <a:noFill/>
        </p:spPr>
        <p:txBody>
          <a:bodyPr wrap="none" lIns="138016" tIns="69008" rIns="138016" bIns="69008">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Josh McDowell</a:t>
            </a:r>
          </a:p>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Torah Scroll (1450 A.D. </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cxnSp>
        <p:nvCxnSpPr>
          <p:cNvPr id="12" name="Straight Arrow Connector 11"/>
          <p:cNvCxnSpPr/>
          <p:nvPr/>
        </p:nvCxnSpPr>
        <p:spPr>
          <a:xfrm flipV="1">
            <a:off x="6754471" y="4748516"/>
            <a:ext cx="692746" cy="1143000"/>
          </a:xfrm>
          <a:prstGeom prst="straightConnector1">
            <a:avLst/>
          </a:prstGeom>
          <a:ln w="57150">
            <a:solidFill>
              <a:schemeClr val="bg1"/>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6244" y="228601"/>
            <a:ext cx="12089653" cy="2170689"/>
          </a:xfrm>
          <a:prstGeom prst="rect">
            <a:avLst/>
          </a:prstGeom>
          <a:noFill/>
        </p:spPr>
        <p:txBody>
          <a:bodyPr wrap="none" lIns="138016" tIns="69008" rIns="138016" bIns="69008">
            <a:spAutoFit/>
          </a:bodyPr>
          <a:lstStyle/>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Scribes (Torah &amp; Old Testament)</a:t>
            </a:r>
          </a:p>
          <a:p>
            <a:pPr algn="ctr"/>
            <a:r>
              <a:rPr lang="en-US" sz="6600" b="1"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rPr>
              <a:t>Scrolls</a:t>
            </a:r>
            <a:endParaRPr lang="en-US" sz="6600" b="1" dirty="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latin typeface="Harrington" pitchFamily="82" charset="0"/>
            </a:endParaRPr>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facsimile-editions.com/shared/images/ds/discipline-scroll-1.l.jpg"/>
          <p:cNvPicPr>
            <a:picLocks noChangeAspect="1" noChangeArrowheads="1"/>
          </p:cNvPicPr>
          <p:nvPr/>
        </p:nvPicPr>
        <p:blipFill>
          <a:blip r:embed="rId2" cstate="print"/>
          <a:srcRect/>
          <a:stretch>
            <a:fillRect/>
          </a:stretch>
        </p:blipFill>
        <p:spPr bwMode="auto">
          <a:xfrm>
            <a:off x="-152400" y="2606124"/>
            <a:ext cx="10820400" cy="7480854"/>
          </a:xfrm>
          <a:prstGeom prst="rect">
            <a:avLst/>
          </a:prstGeom>
          <a:noFill/>
        </p:spPr>
      </p:pic>
      <p:sp>
        <p:nvSpPr>
          <p:cNvPr id="3" name="Rectangle 2"/>
          <p:cNvSpPr/>
          <p:nvPr/>
        </p:nvSpPr>
        <p:spPr>
          <a:xfrm>
            <a:off x="5683177" y="38100"/>
            <a:ext cx="2503694" cy="2001410"/>
          </a:xfrm>
          <a:prstGeom prst="rect">
            <a:avLst/>
          </a:prstGeom>
          <a:noFill/>
        </p:spPr>
        <p:txBody>
          <a:bodyPr wrap="none" lIns="138016" tIns="69008" rIns="138016" bIns="69008">
            <a:spAutoFit/>
          </a:bodyPr>
          <a:lstStyle/>
          <a:p>
            <a:pPr algn="ctr"/>
            <a:r>
              <a:rPr lang="en-US" sz="12200" b="1" dirty="0" smtClean="0">
                <a:ln w="1905">
                  <a:solidFill>
                    <a:schemeClr val="tx1"/>
                  </a:solidFill>
                </a:ln>
                <a:effectLst>
                  <a:innerShdw blurRad="69850" dist="43180" dir="5400000">
                    <a:srgbClr val="000000">
                      <a:alpha val="65000"/>
                    </a:srgbClr>
                  </a:innerShdw>
                </a:effectLst>
                <a:latin typeface="BernhardFashion BT" pitchFamily="82" charset="0"/>
              </a:rPr>
              <a:t>The</a:t>
            </a:r>
            <a:endParaRPr lang="en-US" sz="12200" b="1" dirty="0">
              <a:ln w="1905">
                <a:solidFill>
                  <a:schemeClr val="tx1"/>
                </a:solidFill>
              </a:ln>
              <a:effectLst>
                <a:innerShdw blurRad="69850" dist="43180" dir="5400000">
                  <a:srgbClr val="000000">
                    <a:alpha val="65000"/>
                  </a:srgbClr>
                </a:innerShdw>
              </a:effectLst>
              <a:latin typeface="BernhardFashion BT" pitchFamily="82" charset="0"/>
            </a:endParaRPr>
          </a:p>
        </p:txBody>
      </p:sp>
      <p:sp>
        <p:nvSpPr>
          <p:cNvPr id="4" name="Rectangle 3"/>
          <p:cNvSpPr/>
          <p:nvPr/>
        </p:nvSpPr>
        <p:spPr>
          <a:xfrm>
            <a:off x="9380294" y="3068847"/>
            <a:ext cx="4191656" cy="2001410"/>
          </a:xfrm>
          <a:prstGeom prst="rect">
            <a:avLst/>
          </a:prstGeom>
          <a:noFill/>
        </p:spPr>
        <p:txBody>
          <a:bodyPr wrap="none" lIns="138016" tIns="69008" rIns="138016" bIns="69008">
            <a:spAutoFit/>
          </a:bodyPr>
          <a:lstStyle/>
          <a:p>
            <a:pPr algn="ctr"/>
            <a:r>
              <a:rPr lang="en-US" sz="12200" b="1" dirty="0" smtClean="0">
                <a:ln w="1905">
                  <a:solidFill>
                    <a:schemeClr val="tx1"/>
                  </a:solidFill>
                </a:ln>
                <a:effectLst>
                  <a:innerShdw blurRad="69850" dist="43180" dir="5400000">
                    <a:srgbClr val="000000">
                      <a:alpha val="65000"/>
                    </a:srgbClr>
                  </a:innerShdw>
                </a:effectLst>
                <a:latin typeface="BernhardFashion BT" pitchFamily="82" charset="0"/>
              </a:rPr>
              <a:t>Scrolls</a:t>
            </a:r>
            <a:endParaRPr lang="en-US" sz="12200" b="1" dirty="0">
              <a:ln w="1905">
                <a:solidFill>
                  <a:schemeClr val="tx1"/>
                </a:solidFill>
              </a:ln>
              <a:effectLst>
                <a:innerShdw blurRad="69850" dist="43180" dir="5400000">
                  <a:srgbClr val="000000">
                    <a:alpha val="65000"/>
                  </a:srgbClr>
                </a:innerShdw>
              </a:effectLst>
              <a:latin typeface="BernhardFashion BT" pitchFamily="82" charset="0"/>
            </a:endParaRPr>
          </a:p>
        </p:txBody>
      </p:sp>
      <p:sp>
        <p:nvSpPr>
          <p:cNvPr id="5" name="Rectangle 4"/>
          <p:cNvSpPr/>
          <p:nvPr/>
        </p:nvSpPr>
        <p:spPr>
          <a:xfrm>
            <a:off x="4537058" y="1517529"/>
            <a:ext cx="10169256" cy="2001410"/>
          </a:xfrm>
          <a:prstGeom prst="rect">
            <a:avLst/>
          </a:prstGeom>
          <a:noFill/>
        </p:spPr>
        <p:txBody>
          <a:bodyPr wrap="none" lIns="138016" tIns="69008" rIns="138016" bIns="69008">
            <a:spAutoFit/>
          </a:bodyPr>
          <a:lstStyle/>
          <a:p>
            <a:pPr algn="ctr"/>
            <a:r>
              <a:rPr lang="en-US" sz="12200" b="1" dirty="0" smtClean="0">
                <a:ln w="1905">
                  <a:solidFill>
                    <a:srgbClr val="FED31E"/>
                  </a:solidFill>
                </a:ln>
                <a:solidFill>
                  <a:srgbClr val="FED31E"/>
                </a:solidFill>
                <a:effectLst>
                  <a:innerShdw blurRad="69850" dist="43180" dir="5400000">
                    <a:srgbClr val="000000">
                      <a:alpha val="65000"/>
                    </a:srgbClr>
                  </a:innerShdw>
                </a:effectLst>
                <a:latin typeface="BernhardFashion BT" pitchFamily="82" charset="0"/>
              </a:rPr>
              <a:t>DEAD SEA</a:t>
            </a:r>
            <a:endParaRPr lang="en-US" sz="12200" b="1" dirty="0">
              <a:ln w="1905">
                <a:solidFill>
                  <a:srgbClr val="FED31E"/>
                </a:solidFill>
              </a:ln>
              <a:solidFill>
                <a:srgbClr val="FED31E"/>
              </a:solidFill>
              <a:effectLst>
                <a:innerShdw blurRad="69850" dist="43180" dir="5400000">
                  <a:srgbClr val="000000">
                    <a:alpha val="65000"/>
                  </a:srgbClr>
                </a:innerShdw>
              </a:effectLst>
              <a:latin typeface="BernhardFashion BT" pitchFamily="82" charset="0"/>
            </a:endParaRPr>
          </a:p>
        </p:txBody>
      </p:sp>
      <p:sp>
        <p:nvSpPr>
          <p:cNvPr id="6" name="Rectangle 5"/>
          <p:cNvSpPr/>
          <p:nvPr/>
        </p:nvSpPr>
        <p:spPr>
          <a:xfrm>
            <a:off x="9952206" y="4838700"/>
            <a:ext cx="7966572" cy="5310010"/>
          </a:xfrm>
          <a:prstGeom prst="rect">
            <a:avLst/>
          </a:prstGeom>
        </p:spPr>
        <p:txBody>
          <a:bodyPr wrap="square" lIns="138016" tIns="69008" rIns="138016" bIns="69008">
            <a:spAutoFit/>
          </a:bodyPr>
          <a:lstStyle/>
          <a:p>
            <a:r>
              <a:rPr lang="en-US" dirty="0" smtClean="0"/>
              <a:t>* </a:t>
            </a:r>
            <a:r>
              <a:rPr lang="en-US" b="1" dirty="0" smtClean="0"/>
              <a:t>The Dead Sea Scrolls date from 200BC to 68AD </a:t>
            </a:r>
          </a:p>
          <a:p>
            <a:r>
              <a:rPr lang="en-US" b="1" dirty="0" smtClean="0"/>
              <a:t>* The Scrolls are made up of some 40,000 fragments </a:t>
            </a:r>
          </a:p>
          <a:p>
            <a:r>
              <a:rPr lang="en-US" b="1" dirty="0" smtClean="0"/>
              <a:t>* Of these fragments, more than 500 books have  </a:t>
            </a:r>
          </a:p>
          <a:p>
            <a:r>
              <a:rPr lang="en-US" b="1" dirty="0" smtClean="0"/>
              <a:t>    been reconstructed!  </a:t>
            </a:r>
          </a:p>
          <a:p>
            <a:r>
              <a:rPr lang="en-US" b="1" dirty="0" smtClean="0"/>
              <a:t>* This drastically reduces the time span from the </a:t>
            </a:r>
          </a:p>
          <a:p>
            <a:r>
              <a:rPr lang="en-US" b="1" dirty="0" smtClean="0"/>
              <a:t>    writing of the Old Testament books to our earliest  </a:t>
            </a:r>
          </a:p>
          <a:p>
            <a:r>
              <a:rPr lang="en-US" b="1" dirty="0" smtClean="0"/>
              <a:t>    copies of them (About 1,000 years)</a:t>
            </a:r>
          </a:p>
          <a:p>
            <a:r>
              <a:rPr lang="en-US" b="1" dirty="0" smtClean="0"/>
              <a:t>* The Dead Sea scrolls have also repeatedly </a:t>
            </a:r>
          </a:p>
          <a:p>
            <a:r>
              <a:rPr lang="en-US" b="1" dirty="0" smtClean="0"/>
              <a:t>    confirmed that the Old Testament Scriptures we </a:t>
            </a:r>
          </a:p>
          <a:p>
            <a:r>
              <a:rPr lang="en-US" b="1" dirty="0" smtClean="0"/>
              <a:t>    had before discovering them were extremely </a:t>
            </a:r>
          </a:p>
          <a:p>
            <a:r>
              <a:rPr lang="en-US" b="1" dirty="0" smtClean="0"/>
              <a:t>    accurate! 99.5% accurate! </a:t>
            </a:r>
            <a:endParaRPr lang="en-US" b="1"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facsimile-editions.com/shared/images/ds/discipline-scroll-1.l.jpg"/>
          <p:cNvPicPr>
            <a:picLocks noChangeAspect="1" noChangeArrowheads="1"/>
          </p:cNvPicPr>
          <p:nvPr/>
        </p:nvPicPr>
        <p:blipFill>
          <a:blip r:embed="rId2" cstate="print"/>
          <a:srcRect/>
          <a:stretch>
            <a:fillRect/>
          </a:stretch>
        </p:blipFill>
        <p:spPr bwMode="auto">
          <a:xfrm>
            <a:off x="152400" y="114300"/>
            <a:ext cx="4724400" cy="3130014"/>
          </a:xfrm>
          <a:prstGeom prst="rect">
            <a:avLst/>
          </a:prstGeom>
          <a:noFill/>
        </p:spPr>
      </p:pic>
      <p:sp>
        <p:nvSpPr>
          <p:cNvPr id="7" name="Rectangle 6"/>
          <p:cNvSpPr/>
          <p:nvPr/>
        </p:nvSpPr>
        <p:spPr>
          <a:xfrm>
            <a:off x="715598" y="4762500"/>
            <a:ext cx="16972264" cy="5094566"/>
          </a:xfrm>
          <a:prstGeom prst="rect">
            <a:avLst/>
          </a:prstGeom>
        </p:spPr>
        <p:txBody>
          <a:bodyPr wrap="square" lIns="138016" tIns="69008" rIns="138016" bIns="69008">
            <a:spAutoFit/>
          </a:bodyPr>
          <a:lstStyle/>
          <a:p>
            <a:pPr algn="just"/>
            <a:r>
              <a:rPr lang="en-US" sz="4400" b="1" dirty="0" smtClean="0"/>
              <a:t>Example - </a:t>
            </a:r>
          </a:p>
          <a:p>
            <a:pPr algn="just"/>
            <a:r>
              <a:rPr lang="en-US" sz="4400" b="1" dirty="0" smtClean="0"/>
              <a:t>* Of the 166 words in Isaiah 53, there are only 17 letters in question. Ten of these letters are simply a matter of spelling. Four more letters are minor stylistic changes. The remaining letters comprise the word “light” which is added in verse 11, and does not affect the meaning. </a:t>
            </a:r>
          </a:p>
          <a:p>
            <a:pPr algn="just"/>
            <a:endParaRPr lang="en-US" sz="1400" b="1" dirty="0" smtClean="0"/>
          </a:p>
          <a:p>
            <a:pPr algn="just"/>
            <a:r>
              <a:rPr lang="en-US" sz="4400" b="1" dirty="0" smtClean="0"/>
              <a:t>* In other words, in one chapter of 166 words, there is only one word (3 letters) in question after a thousand years of transmission! </a:t>
            </a:r>
            <a:endParaRPr lang="en-US" sz="4400" b="1" dirty="0"/>
          </a:p>
        </p:txBody>
      </p:sp>
      <p:sp>
        <p:nvSpPr>
          <p:cNvPr id="8" name="Rectangle 7"/>
          <p:cNvSpPr/>
          <p:nvPr/>
        </p:nvSpPr>
        <p:spPr>
          <a:xfrm>
            <a:off x="11101339" y="3086103"/>
            <a:ext cx="5727334" cy="1801357"/>
          </a:xfrm>
          <a:prstGeom prst="rect">
            <a:avLst/>
          </a:prstGeom>
          <a:noFill/>
        </p:spPr>
        <p:txBody>
          <a:bodyPr wrap="none" lIns="138016" tIns="69008" rIns="138016" bIns="69008">
            <a:spAutoFit/>
          </a:bodyPr>
          <a:lstStyle/>
          <a:p>
            <a:pPr algn="ctr"/>
            <a:r>
              <a:rPr lang="en-US" sz="5400" b="1" dirty="0" smtClean="0">
                <a:ln w="12700">
                  <a:solidFill>
                    <a:schemeClr val="tx1"/>
                  </a:solidFill>
                  <a:prstDash val="solid"/>
                </a:ln>
                <a:effectLst>
                  <a:outerShdw blurRad="41275" dist="20320" dir="1800000" algn="tl" rotWithShape="0">
                    <a:srgbClr val="000000">
                      <a:alpha val="40000"/>
                    </a:srgbClr>
                  </a:outerShdw>
                </a:effectLst>
                <a:latin typeface="BernhardFashion BT" pitchFamily="82" charset="0"/>
              </a:rPr>
              <a:t>Oldest Copies Before</a:t>
            </a:r>
          </a:p>
          <a:p>
            <a:pPr algn="ctr"/>
            <a:r>
              <a:rPr lang="en-US" sz="5400" b="1" dirty="0" smtClean="0">
                <a:ln w="12700">
                  <a:solidFill>
                    <a:schemeClr val="tx1"/>
                  </a:solidFill>
                  <a:prstDash val="solid"/>
                </a:ln>
                <a:effectLst>
                  <a:outerShdw blurRad="41275" dist="20320" dir="1800000" algn="tl" rotWithShape="0">
                    <a:srgbClr val="000000">
                      <a:alpha val="40000"/>
                    </a:srgbClr>
                  </a:outerShdw>
                </a:effectLst>
                <a:latin typeface="BernhardFashion BT" pitchFamily="82" charset="0"/>
              </a:rPr>
              <a:t>Dead Sea Scrolls</a:t>
            </a:r>
            <a:endParaRPr lang="en-US" sz="5400" b="1" dirty="0">
              <a:ln w="12700">
                <a:solidFill>
                  <a:schemeClr val="tx1"/>
                </a:solidFill>
                <a:prstDash val="solid"/>
              </a:ln>
              <a:effectLst>
                <a:outerShdw blurRad="41275" dist="20320" dir="1800000" algn="tl" rotWithShape="0">
                  <a:srgbClr val="000000">
                    <a:alpha val="40000"/>
                  </a:srgbClr>
                </a:outerShdw>
              </a:effectLst>
              <a:latin typeface="BernhardFashion BT" pitchFamily="82" charset="0"/>
            </a:endParaRPr>
          </a:p>
        </p:txBody>
      </p:sp>
      <p:pic>
        <p:nvPicPr>
          <p:cNvPr id="9" name="Picture 8" descr="Bible manuscript 2.jpg"/>
          <p:cNvPicPr>
            <a:picLocks noChangeAspect="1"/>
          </p:cNvPicPr>
          <p:nvPr/>
        </p:nvPicPr>
        <p:blipFill>
          <a:blip r:embed="rId3" cstate="print"/>
          <a:stretch>
            <a:fillRect/>
          </a:stretch>
        </p:blipFill>
        <p:spPr>
          <a:xfrm>
            <a:off x="13111030" y="457204"/>
            <a:ext cx="4643570" cy="2743200"/>
          </a:xfrm>
          <a:prstGeom prst="rect">
            <a:avLst/>
          </a:prstGeom>
        </p:spPr>
      </p:pic>
      <p:sp>
        <p:nvSpPr>
          <p:cNvPr id="10" name="Rectangle 9"/>
          <p:cNvSpPr/>
          <p:nvPr/>
        </p:nvSpPr>
        <p:spPr>
          <a:xfrm>
            <a:off x="2971800" y="2628900"/>
            <a:ext cx="4691794" cy="970360"/>
          </a:xfrm>
          <a:prstGeom prst="rect">
            <a:avLst/>
          </a:prstGeom>
          <a:noFill/>
        </p:spPr>
        <p:txBody>
          <a:bodyPr wrap="none" lIns="138016" tIns="69008" rIns="138016" bIns="69008">
            <a:spAutoFit/>
          </a:bodyPr>
          <a:lstStyle/>
          <a:p>
            <a:pPr algn="ctr"/>
            <a:r>
              <a:rPr lang="en-US" sz="5400" b="1" dirty="0" smtClean="0">
                <a:ln w="1905">
                  <a:solidFill>
                    <a:srgbClr val="FED31E"/>
                  </a:solidFill>
                </a:ln>
                <a:solidFill>
                  <a:srgbClr val="FED31E"/>
                </a:solidFill>
                <a:effectLst>
                  <a:innerShdw blurRad="69850" dist="43180" dir="5400000">
                    <a:srgbClr val="000000">
                      <a:alpha val="65000"/>
                    </a:srgbClr>
                  </a:innerShdw>
                </a:effectLst>
                <a:latin typeface="BernhardFashion BT" pitchFamily="82" charset="0"/>
              </a:rPr>
              <a:t>DEAD SEA</a:t>
            </a:r>
            <a:endParaRPr lang="en-US" sz="5400" b="1" dirty="0">
              <a:ln w="1905">
                <a:solidFill>
                  <a:srgbClr val="FED31E"/>
                </a:solidFill>
              </a:ln>
              <a:solidFill>
                <a:srgbClr val="FED31E"/>
              </a:solidFill>
              <a:effectLst>
                <a:innerShdw blurRad="69850" dist="43180" dir="5400000">
                  <a:srgbClr val="000000">
                    <a:alpha val="65000"/>
                  </a:srgbClr>
                </a:innerShdw>
              </a:effectLst>
              <a:latin typeface="BernhardFashion BT" pitchFamily="82" charset="0"/>
            </a:endParaRPr>
          </a:p>
        </p:txBody>
      </p:sp>
      <p:sp>
        <p:nvSpPr>
          <p:cNvPr id="11" name="Rectangle 10"/>
          <p:cNvSpPr/>
          <p:nvPr/>
        </p:nvSpPr>
        <p:spPr>
          <a:xfrm>
            <a:off x="4724400" y="3487340"/>
            <a:ext cx="2022794" cy="970360"/>
          </a:xfrm>
          <a:prstGeom prst="rect">
            <a:avLst/>
          </a:prstGeom>
          <a:noFill/>
        </p:spPr>
        <p:txBody>
          <a:bodyPr wrap="none" lIns="138016" tIns="69008" rIns="138016" bIns="69008">
            <a:spAutoFit/>
          </a:bodyPr>
          <a:lstStyle/>
          <a:p>
            <a:pPr algn="ctr"/>
            <a:r>
              <a:rPr lang="en-US" sz="5400" b="1" dirty="0" smtClean="0">
                <a:ln w="1905">
                  <a:solidFill>
                    <a:schemeClr val="tx1"/>
                  </a:solidFill>
                </a:ln>
                <a:effectLst>
                  <a:innerShdw blurRad="69850" dist="43180" dir="5400000">
                    <a:srgbClr val="000000">
                      <a:alpha val="65000"/>
                    </a:srgbClr>
                  </a:innerShdw>
                </a:effectLst>
                <a:latin typeface="BernhardFashion BT" pitchFamily="82" charset="0"/>
              </a:rPr>
              <a:t>Scrolls</a:t>
            </a:r>
            <a:endParaRPr lang="en-US" sz="5400" b="1" dirty="0">
              <a:ln w="1905">
                <a:solidFill>
                  <a:schemeClr val="tx1"/>
                </a:solidFill>
              </a:ln>
              <a:effectLst>
                <a:innerShdw blurRad="69850" dist="43180" dir="5400000">
                  <a:srgbClr val="000000">
                    <a:alpha val="65000"/>
                  </a:srgbClr>
                </a:innerShdw>
              </a:effectLst>
              <a:latin typeface="BernhardFashion BT" pitchFamily="82" charset="0"/>
            </a:endParaRPr>
          </a:p>
        </p:txBody>
      </p:sp>
      <p:sp>
        <p:nvSpPr>
          <p:cNvPr id="12" name="Rectangle 11"/>
          <p:cNvSpPr/>
          <p:nvPr/>
        </p:nvSpPr>
        <p:spPr>
          <a:xfrm>
            <a:off x="5449358" y="1485901"/>
            <a:ext cx="6696540" cy="571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3" name="Isosceles Triangle 12"/>
          <p:cNvSpPr/>
          <p:nvPr/>
        </p:nvSpPr>
        <p:spPr>
          <a:xfrm rot="16200000">
            <a:off x="4817235" y="1425283"/>
            <a:ext cx="571502" cy="69274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4" name="Isosceles Triangle 13"/>
          <p:cNvSpPr/>
          <p:nvPr/>
        </p:nvSpPr>
        <p:spPr>
          <a:xfrm rot="5400000">
            <a:off x="12206521" y="1425283"/>
            <a:ext cx="571502" cy="69274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15" name="Rectangle 14"/>
          <p:cNvSpPr/>
          <p:nvPr/>
        </p:nvSpPr>
        <p:spPr>
          <a:xfrm>
            <a:off x="5690817" y="1364366"/>
            <a:ext cx="6339874" cy="816472"/>
          </a:xfrm>
          <a:prstGeom prst="rect">
            <a:avLst/>
          </a:prstGeom>
          <a:noFill/>
        </p:spPr>
        <p:txBody>
          <a:bodyPr wrap="none" lIns="138016" tIns="69008" rIns="138016" bIns="69008">
            <a:spAutoFit/>
          </a:bodyPr>
          <a:lstStyle/>
          <a:p>
            <a:pPr algn="ctr"/>
            <a:r>
              <a:rPr lang="en-US" sz="4400" dirty="0" smtClean="0">
                <a:ln w="18415" cmpd="sng">
                  <a:noFill/>
                  <a:prstDash val="solid"/>
                </a:ln>
                <a:solidFill>
                  <a:srgbClr val="FFFFFF"/>
                </a:solidFill>
                <a:effectLst>
                  <a:outerShdw blurRad="63500" dir="3600000" algn="tl" rotWithShape="0">
                    <a:srgbClr val="000000">
                      <a:alpha val="70000"/>
                    </a:srgbClr>
                  </a:outerShdw>
                </a:effectLst>
              </a:rPr>
              <a:t>Approximately 1,000 Years</a:t>
            </a:r>
            <a:endParaRPr lang="en-US" sz="4400"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northpointechurch.ca/wp-content/uploads/2014/06/bible.jpg"/>
          <p:cNvPicPr>
            <a:picLocks noChangeAspect="1" noChangeArrowheads="1"/>
          </p:cNvPicPr>
          <p:nvPr/>
        </p:nvPicPr>
        <p:blipFill>
          <a:blip r:embed="rId2" cstate="print"/>
          <a:srcRect t="10099" b="6580"/>
          <a:stretch>
            <a:fillRect/>
          </a:stretch>
        </p:blipFill>
        <p:spPr bwMode="auto">
          <a:xfrm>
            <a:off x="3" y="0"/>
            <a:ext cx="18384654" cy="10287000"/>
          </a:xfrm>
          <a:prstGeom prst="rect">
            <a:avLst/>
          </a:prstGeom>
          <a:noFill/>
        </p:spPr>
      </p:pic>
      <p:sp>
        <p:nvSpPr>
          <p:cNvPr id="6" name="Rectangle 5"/>
          <p:cNvSpPr/>
          <p:nvPr/>
        </p:nvSpPr>
        <p:spPr>
          <a:xfrm>
            <a:off x="375657" y="2324100"/>
            <a:ext cx="7853943" cy="3832683"/>
          </a:xfrm>
          <a:prstGeom prst="rect">
            <a:avLst/>
          </a:prstGeom>
          <a:noFill/>
        </p:spPr>
        <p:txBody>
          <a:bodyPr wrap="none" lIns="138016" tIns="69008" rIns="138016" bIns="69008">
            <a:spAutoFit/>
          </a:bodyPr>
          <a:lstStyle/>
          <a:p>
            <a:pPr algn="ctr"/>
            <a:r>
              <a:rPr lang="en-US" sz="8000" spc="68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ddCityboy" pitchFamily="2" charset="0"/>
              </a:rPr>
              <a:t> </a:t>
            </a:r>
            <a:r>
              <a:rPr lang="en-US" sz="8000" spc="68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(3)</a:t>
            </a:r>
            <a:r>
              <a:rPr lang="en-US" sz="80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 </a:t>
            </a:r>
          </a:p>
          <a:p>
            <a:pPr algn="ctr"/>
            <a:r>
              <a:rPr lang="en-US" sz="8000" spc="378"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Archaeology</a:t>
            </a:r>
          </a:p>
          <a:p>
            <a:pPr algn="ctr"/>
            <a:r>
              <a:rPr lang="en-US" sz="8000" spc="378"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&amp; History</a:t>
            </a:r>
          </a:p>
        </p:txBody>
      </p:sp>
      <p:pic>
        <p:nvPicPr>
          <p:cNvPr id="8" name="Picture 7"/>
          <p:cNvPicPr/>
          <p:nvPr/>
        </p:nvPicPr>
        <p:blipFill>
          <a:blip r:embed="rId3" cstate="print"/>
          <a:srcRect l="3309" t="32558" r="3745" b="13953"/>
          <a:stretch>
            <a:fillRect/>
          </a:stretch>
        </p:blipFill>
        <p:spPr bwMode="auto">
          <a:xfrm>
            <a:off x="152400" y="114300"/>
            <a:ext cx="11938230" cy="1943100"/>
          </a:xfrm>
          <a:prstGeom prst="rect">
            <a:avLst/>
          </a:prstGeom>
          <a:noFill/>
        </p:spPr>
      </p:pic>
      <p:pic>
        <p:nvPicPr>
          <p:cNvPr id="5" name="Picture 4" descr="http://www.ironcooker.com/222-792-thickbox/cast-iron-boat-anchor.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36290">
            <a:off x="388319" y="7691283"/>
            <a:ext cx="2470286" cy="2481474"/>
          </a:xfrm>
          <a:prstGeom prst="rect">
            <a:avLst/>
          </a:prstGeom>
          <a:noFill/>
        </p:spPr>
      </p:pic>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3.bp.blogspot.com/_cmMSMBEtlFw/TT2NelUFLoI/AAAAAAAALR8/U4NZiZXWfsk/s1600/Jerico-1.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4060524" y="228605"/>
            <a:ext cx="10333276" cy="1432026"/>
          </a:xfrm>
          <a:prstGeom prst="rect">
            <a:avLst/>
          </a:prstGeom>
          <a:noFill/>
        </p:spPr>
        <p:txBody>
          <a:bodyPr wrap="none" lIns="138016" tIns="69008" rIns="138016" bIns="69008">
            <a:spAutoFit/>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Bible – God’s Word</a:t>
            </a:r>
          </a:p>
        </p:txBody>
      </p:sp>
      <p:sp>
        <p:nvSpPr>
          <p:cNvPr id="5" name="Rectangle 4"/>
          <p:cNvSpPr/>
          <p:nvPr/>
        </p:nvSpPr>
        <p:spPr>
          <a:xfrm>
            <a:off x="8406352" y="1028700"/>
            <a:ext cx="8359208" cy="4386680"/>
          </a:xfrm>
          <a:prstGeom prst="rect">
            <a:avLst/>
          </a:prstGeom>
          <a:noFill/>
        </p:spPr>
        <p:txBody>
          <a:bodyPr wrap="none" lIns="138016" tIns="69008" rIns="138016" bIns="69008">
            <a:spAutoFit/>
            <a:scene3d>
              <a:camera prst="orthographicFront"/>
              <a:lightRig rig="glow" dir="tl">
                <a:rot lat="0" lon="0" rev="5400000"/>
              </a:lightRig>
            </a:scene3d>
            <a:sp3d contourW="12700">
              <a:contourClr>
                <a:schemeClr val="accent6">
                  <a:shade val="73000"/>
                </a:schemeClr>
              </a:contourClr>
            </a:sp3d>
          </a:bodyPr>
          <a:lstStyle/>
          <a:p>
            <a:pPr marL="1380378" indent="-1380378" algn="ctr"/>
            <a:endParaRPr lang="en-US" sz="5400" b="1" dirty="0" smtClean="0">
              <a:ln w="11430"/>
              <a:solidFill>
                <a:srgbClr val="57932F"/>
              </a:solidFill>
              <a:effectLst>
                <a:outerShdw blurRad="80000" dist="40000" dir="5040000" algn="tl">
                  <a:srgbClr val="000000">
                    <a:alpha val="30000"/>
                  </a:srgbClr>
                </a:outerShdw>
              </a:effectLst>
            </a:endParaRPr>
          </a:p>
          <a:p>
            <a:pPr marL="1380378" indent="-1380378" algn="ctr"/>
            <a:r>
              <a:rPr lang="en-US" sz="7400" b="1" dirty="0" smtClean="0">
                <a:ln w="11430"/>
                <a:solidFill>
                  <a:srgbClr val="FFFF00"/>
                </a:solidFill>
                <a:effectLst>
                  <a:glow rad="101600">
                    <a:schemeClr val="tx1">
                      <a:alpha val="60000"/>
                    </a:schemeClr>
                  </a:glow>
                  <a:outerShdw blurRad="80000" dist="40000" dir="5040000" algn="tl">
                    <a:srgbClr val="000000">
                      <a:alpha val="30000"/>
                    </a:srgbClr>
                  </a:outerShdw>
                </a:effectLst>
              </a:rPr>
              <a:t>   Archaeology – </a:t>
            </a:r>
          </a:p>
          <a:p>
            <a:pPr marL="1380378" indent="-1380378" algn="ctr"/>
            <a:r>
              <a:rPr lang="en-US" sz="7400" b="1" dirty="0" smtClean="0">
                <a:ln w="11430"/>
                <a:solidFill>
                  <a:srgbClr val="FFFF00"/>
                </a:solidFill>
                <a:effectLst>
                  <a:glow rad="101600">
                    <a:schemeClr val="tx1">
                      <a:alpha val="60000"/>
                    </a:schemeClr>
                  </a:glow>
                  <a:outerShdw blurRad="80000" dist="40000" dir="5040000" algn="tl">
                    <a:srgbClr val="000000">
                      <a:alpha val="30000"/>
                    </a:srgbClr>
                  </a:outerShdw>
                </a:effectLst>
              </a:rPr>
              <a:t>Confirming the Bible</a:t>
            </a:r>
          </a:p>
          <a:p>
            <a:pPr marL="1380378" indent="-1380378" algn="ctr"/>
            <a:r>
              <a:rPr lang="en-US" sz="7400" b="1" dirty="0" smtClean="0">
                <a:ln w="11430"/>
                <a:solidFill>
                  <a:srgbClr val="FFFF00"/>
                </a:solidFill>
                <a:effectLst>
                  <a:glow rad="101600">
                    <a:schemeClr val="tx1">
                      <a:alpha val="60000"/>
                    </a:schemeClr>
                  </a:glow>
                  <a:outerShdw blurRad="80000" dist="40000" dir="5040000" algn="tl">
                    <a:srgbClr val="000000">
                      <a:alpha val="30000"/>
                    </a:srgbClr>
                  </a:outerShdw>
                </a:effectLst>
              </a:rPr>
              <a:t>(e.g. – Jericho)</a:t>
            </a:r>
          </a:p>
        </p:txBody>
      </p:sp>
      <p:sp>
        <p:nvSpPr>
          <p:cNvPr id="6" name="Rectangle 5"/>
          <p:cNvSpPr/>
          <p:nvPr/>
        </p:nvSpPr>
        <p:spPr>
          <a:xfrm>
            <a:off x="1219206" y="7429519"/>
            <a:ext cx="16459200" cy="2170690"/>
          </a:xfrm>
          <a:prstGeom prst="rect">
            <a:avLst/>
          </a:prstGeom>
        </p:spPr>
        <p:txBody>
          <a:bodyPr wrap="square" lIns="138016" tIns="69008" rIns="138016" bIns="69008">
            <a:spAutoFit/>
          </a:bodyPr>
          <a:lstStyle/>
          <a:p>
            <a:r>
              <a:rPr lang="en-US" sz="4400" b="1" dirty="0" smtClean="0">
                <a:solidFill>
                  <a:schemeClr val="bg1"/>
                </a:solidFill>
                <a:effectLst>
                  <a:glow rad="101600">
                    <a:schemeClr val="tx1">
                      <a:alpha val="60000"/>
                    </a:schemeClr>
                  </a:glow>
                </a:effectLst>
              </a:rPr>
              <a:t>“As a matter of fact, however, it may be stated categorically that no archaeological discovery has ever controverted a Biblical reference.”  (Nelson Glueck)    </a:t>
            </a:r>
            <a:r>
              <a:rPr lang="en-US" b="1" dirty="0" smtClean="0">
                <a:solidFill>
                  <a:schemeClr val="bg1"/>
                </a:solidFill>
                <a:effectLst>
                  <a:glow rad="101600">
                    <a:schemeClr val="tx1">
                      <a:alpha val="60000"/>
                    </a:schemeClr>
                  </a:glow>
                </a:effectLst>
              </a:rPr>
              <a:t>(Glueck, Nelson, Rivers in the Desert, New York: Grove Press, 1959, pp. 31-32.)</a:t>
            </a:r>
            <a:endParaRPr lang="en-US" b="1" dirty="0">
              <a:solidFill>
                <a:schemeClr val="bg1"/>
              </a:solidFill>
              <a:effectLst>
                <a:glow rad="101600">
                  <a:schemeClr val="tx1">
                    <a:alpha val="60000"/>
                  </a:schemeClr>
                </a:glow>
              </a:effectLst>
            </a:endParaRPr>
          </a:p>
        </p:txBody>
      </p:sp>
      <p:pic>
        <p:nvPicPr>
          <p:cNvPr id="7" name="Picture 6" descr="Nelson Glueck.jpg"/>
          <p:cNvPicPr>
            <a:picLocks noChangeAspect="1"/>
          </p:cNvPicPr>
          <p:nvPr/>
        </p:nvPicPr>
        <p:blipFill>
          <a:blip r:embed="rId3" cstate="print"/>
          <a:stretch>
            <a:fillRect/>
          </a:stretch>
        </p:blipFill>
        <p:spPr>
          <a:xfrm>
            <a:off x="1523800" y="1943100"/>
            <a:ext cx="4387388" cy="5449228"/>
          </a:xfrm>
          <a:prstGeom prst="rect">
            <a:avLst/>
          </a:prstGeom>
        </p:spPr>
      </p:pic>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_cmMSMBEtlFw/TT2NelUFLoI/AAAAAAAALR8/U4NZiZXWfsk/s1600/Jerico-1.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3" name="Rectangle 2"/>
          <p:cNvSpPr/>
          <p:nvPr/>
        </p:nvSpPr>
        <p:spPr>
          <a:xfrm>
            <a:off x="4060524" y="228605"/>
            <a:ext cx="10333276" cy="1432026"/>
          </a:xfrm>
          <a:prstGeom prst="rect">
            <a:avLst/>
          </a:prstGeom>
          <a:noFill/>
        </p:spPr>
        <p:txBody>
          <a:bodyPr wrap="none" lIns="138016" tIns="69008" rIns="138016" bIns="69008">
            <a:spAutoFit/>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Bible – God’s Word</a:t>
            </a:r>
          </a:p>
        </p:txBody>
      </p:sp>
      <p:sp>
        <p:nvSpPr>
          <p:cNvPr id="4" name="Rectangle 3"/>
          <p:cNvSpPr/>
          <p:nvPr/>
        </p:nvSpPr>
        <p:spPr>
          <a:xfrm>
            <a:off x="393209" y="2286003"/>
            <a:ext cx="17412584" cy="5894786"/>
          </a:xfrm>
          <a:prstGeom prst="rect">
            <a:avLst/>
          </a:prstGeom>
          <a:noFill/>
        </p:spPr>
        <p:txBody>
          <a:bodyPr wrap="none" lIns="138016" tIns="69008" rIns="138016" bIns="69008">
            <a:spAutoFit/>
          </a:bodyPr>
          <a:lstStyle/>
          <a:p>
            <a:pPr algn="ctr"/>
            <a:r>
              <a:rPr lang="en-US" sz="6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James Mann (U.S. News &amp; World Report)</a:t>
            </a:r>
          </a:p>
          <a:p>
            <a:pPr algn="ctr"/>
            <a:r>
              <a:rPr lang="en-US" sz="6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 wave of archaeological discoveries is altering</a:t>
            </a:r>
          </a:p>
          <a:p>
            <a:pPr algn="ctr"/>
            <a:r>
              <a:rPr lang="en-US" sz="6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old ideas about the roots of Christianity and</a:t>
            </a:r>
          </a:p>
          <a:p>
            <a:pPr algn="ctr"/>
            <a:r>
              <a:rPr lang="en-US" sz="6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Judaism – and affirming the Bible is more</a:t>
            </a:r>
          </a:p>
          <a:p>
            <a:pPr algn="ctr"/>
            <a:r>
              <a:rPr lang="en-US" sz="6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historically accurate than many scholars thought.”</a:t>
            </a:r>
          </a:p>
          <a:p>
            <a:pPr algn="ctr"/>
            <a:r>
              <a:rPr lang="en-US" sz="44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(U.S. News &amp; World Report – August 24, 2981)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_cmMSMBEtlFw/TT2NelUFLoI/AAAAAAAALR8/U4NZiZXWfsk/s1600/Jerico-1.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3" name="Rectangle 2"/>
          <p:cNvSpPr/>
          <p:nvPr/>
        </p:nvSpPr>
        <p:spPr>
          <a:xfrm>
            <a:off x="4060524" y="228605"/>
            <a:ext cx="10333276" cy="1432026"/>
          </a:xfrm>
          <a:prstGeom prst="rect">
            <a:avLst/>
          </a:prstGeom>
          <a:noFill/>
        </p:spPr>
        <p:txBody>
          <a:bodyPr wrap="none" lIns="138016" tIns="69008" rIns="138016" bIns="69008">
            <a:spAutoFit/>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Bible – God’s Word</a:t>
            </a:r>
          </a:p>
        </p:txBody>
      </p:sp>
      <p:sp>
        <p:nvSpPr>
          <p:cNvPr id="5" name="Rectangle 4"/>
          <p:cNvSpPr/>
          <p:nvPr/>
        </p:nvSpPr>
        <p:spPr>
          <a:xfrm>
            <a:off x="1032576" y="1638300"/>
            <a:ext cx="11083224" cy="9187995"/>
          </a:xfrm>
          <a:prstGeom prst="rect">
            <a:avLst/>
          </a:prstGeom>
          <a:noFill/>
        </p:spPr>
        <p:txBody>
          <a:bodyPr wrap="none" lIns="138016" tIns="69008" rIns="138016" bIns="69008">
            <a:spAutoFit/>
          </a:bodyPr>
          <a:lstStyle/>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32 Countries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54 Cities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9 Islands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Numerous Ports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Names &amp; Titles of Priests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&amp; Political Leaders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Deities That Certain Cities Worshipped</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Weather Patterns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Particular Shipping Lanes</a:t>
            </a:r>
          </a:p>
          <a:p>
            <a:pPr algn="ctr"/>
            <a:r>
              <a:rPr lang="en-US" sz="5400" dirty="0" smtClean="0">
                <a:ln w="18415" cmpd="sng">
                  <a:solidFill>
                    <a:srgbClr val="FFFF00"/>
                  </a:solidFill>
                  <a:prstDash val="solid"/>
                </a:ln>
                <a:solidFill>
                  <a:srgbClr val="FFFF00"/>
                </a:solidFill>
                <a:effectLst>
                  <a:glow rad="101600">
                    <a:schemeClr val="tx1">
                      <a:alpha val="60000"/>
                    </a:schemeClr>
                  </a:glow>
                  <a:outerShdw dist="101600" dir="2400000" algn="tl" rotWithShape="0">
                    <a:srgbClr val="000000"/>
                  </a:outerShdw>
                </a:effectLst>
              </a:rPr>
              <a:t>Laws &amp; Customs</a:t>
            </a:r>
          </a:p>
          <a:p>
            <a:pPr algn="ct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p>
        </p:txBody>
      </p:sp>
      <p:sp>
        <p:nvSpPr>
          <p:cNvPr id="6" name="Rectangle 5"/>
          <p:cNvSpPr/>
          <p:nvPr/>
        </p:nvSpPr>
        <p:spPr>
          <a:xfrm>
            <a:off x="8534400" y="2568474"/>
            <a:ext cx="9085626" cy="1432026"/>
          </a:xfrm>
          <a:prstGeom prst="rect">
            <a:avLst/>
          </a:prstGeom>
          <a:noFill/>
        </p:spPr>
        <p:txBody>
          <a:bodyPr wrap="none" lIns="138016" tIns="69008" rIns="138016" bIns="69008">
            <a:spAutoFit/>
            <a:scene3d>
              <a:camera prst="perspectiveContrastingLeftFacing"/>
              <a:lightRig rig="threePt" dir="t"/>
            </a:scene3d>
          </a:bodyPr>
          <a:lstStyle/>
          <a:p>
            <a:pPr algn="ctr"/>
            <a:r>
              <a:rPr lang="en-US" sz="8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reflection blurRad="6350" stA="55000" endA="50" endPos="85000" dist="29997" dir="5400000" sy="-100000" algn="bl" rotWithShape="0"/>
                </a:effectLst>
                <a:latin typeface="Algerian" pitchFamily="82" charset="0"/>
              </a:rPr>
              <a:t>luke’s  writings</a:t>
            </a:r>
            <a:endParaRPr lang="en-US" sz="8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reflection blurRad="6350" stA="55000" endA="50" endPos="85000" dist="29997" dir="5400000" sy="-100000" algn="bl" rotWithShape="0"/>
              </a:effectLst>
              <a:latin typeface="Algerian" pitchFamily="8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_cmMSMBEtlFw/TT2NelUFLoI/AAAAAAAALR8/U4NZiZXWfsk/s1600/Jerico-1.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3" name="Rectangle 2"/>
          <p:cNvSpPr/>
          <p:nvPr/>
        </p:nvSpPr>
        <p:spPr>
          <a:xfrm>
            <a:off x="4060524" y="228605"/>
            <a:ext cx="10333276" cy="1432026"/>
          </a:xfrm>
          <a:prstGeom prst="rect">
            <a:avLst/>
          </a:prstGeom>
          <a:noFill/>
        </p:spPr>
        <p:txBody>
          <a:bodyPr wrap="none" lIns="138016" tIns="69008" rIns="138016" bIns="69008">
            <a:spAutoFit/>
          </a:bodyPr>
          <a:lstStyle/>
          <a:p>
            <a:pPr algn="ctr"/>
            <a:r>
              <a:rPr lang="en-US" sz="8400" i="1"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Bible – God’s Word</a:t>
            </a:r>
          </a:p>
        </p:txBody>
      </p:sp>
      <p:sp>
        <p:nvSpPr>
          <p:cNvPr id="8" name="Rectangle 7"/>
          <p:cNvSpPr/>
          <p:nvPr/>
        </p:nvSpPr>
        <p:spPr>
          <a:xfrm>
            <a:off x="1141931" y="3009900"/>
            <a:ext cx="16004186" cy="5433121"/>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More than </a:t>
            </a:r>
            <a:r>
              <a:rPr lang="en-US" sz="92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80</a:t>
            </a: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 details in the Book</a:t>
            </a:r>
          </a:p>
          <a:p>
            <a:pPr algn="ct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of Acts alone have been </a:t>
            </a:r>
            <a:endPar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endParaRPr>
          </a:p>
          <a:p>
            <a:pPr algn="ct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confirmed by </a:t>
            </a: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historical </a:t>
            </a:r>
            <a:endPar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endParaRPr>
          </a:p>
          <a:p>
            <a:pPr algn="ct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&amp; </a:t>
            </a:r>
            <a:r>
              <a:rPr lang="en-US" sz="8400" b="1" dirty="0" smtClean="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rPr>
              <a:t>archaeological research! </a:t>
            </a:r>
            <a:endParaRPr lang="en-US" sz="8400" b="1" dirty="0">
              <a:ln w="11430">
                <a:solidFill>
                  <a:srgbClr val="FFFF00"/>
                </a:solidFill>
              </a:ln>
              <a:solidFill>
                <a:srgbClr val="FFFF00"/>
              </a:solidFill>
              <a:effectLst>
                <a:glow rad="101600">
                  <a:schemeClr val="tx1">
                    <a:alpha val="60000"/>
                  </a:schemeClr>
                </a:glow>
                <a:outerShdw dist="139700" dir="2700000" algn="tl" rotWithShape="0">
                  <a:prstClr val="black"/>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4" y="1"/>
            <a:ext cx="18288000" cy="10290706"/>
          </a:xfrm>
          <a:prstGeom prst="rect">
            <a:avLst/>
          </a:prstGeom>
        </p:spPr>
      </p:pic>
      <p:pic>
        <p:nvPicPr>
          <p:cNvPr id="2" name="Picture 1"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451257" y="3806724"/>
            <a:ext cx="9836746" cy="6480280"/>
          </a:xfrm>
          <a:prstGeom prst="rect">
            <a:avLst/>
          </a:prstGeom>
        </p:spPr>
      </p:pic>
      <p:sp>
        <p:nvSpPr>
          <p:cNvPr id="5" name="Rectangle 4"/>
          <p:cNvSpPr/>
          <p:nvPr/>
        </p:nvSpPr>
        <p:spPr>
          <a:xfrm>
            <a:off x="1177430" y="685800"/>
            <a:ext cx="16048604" cy="2601576"/>
          </a:xfrm>
          <a:prstGeom prst="rect">
            <a:avLst/>
          </a:prstGeom>
        </p:spPr>
        <p:txBody>
          <a:bodyPr wrap="square" lIns="138016" tIns="69008" rIns="138016" bIns="69008">
            <a:spAutoFit/>
          </a:bodyPr>
          <a:lstStyle/>
          <a:p>
            <a:pPr algn="just"/>
            <a:r>
              <a:rPr lang="en-US" sz="6600" b="1" dirty="0" smtClean="0">
                <a:solidFill>
                  <a:schemeClr val="bg1"/>
                </a:solidFill>
                <a:effectLst>
                  <a:glow rad="101600">
                    <a:schemeClr val="tx1">
                      <a:alpha val="60000"/>
                    </a:schemeClr>
                  </a:glow>
                  <a:outerShdw dist="114300" dir="2700000" algn="tl" rotWithShape="0">
                    <a:prstClr val="black"/>
                  </a:outerShdw>
                </a:effectLst>
              </a:rPr>
              <a:t>* General Revelation (Created Things)</a:t>
            </a:r>
          </a:p>
          <a:p>
            <a:pPr algn="just"/>
            <a:r>
              <a:rPr lang="en-US" sz="6600" b="1" dirty="0" smtClean="0">
                <a:solidFill>
                  <a:schemeClr val="bg1"/>
                </a:solidFill>
                <a:effectLst>
                  <a:glow rad="101600">
                    <a:schemeClr val="tx1">
                      <a:alpha val="60000"/>
                    </a:schemeClr>
                  </a:glow>
                  <a:outerShdw dist="114300" dir="2700000" algn="tl" rotWithShape="0">
                    <a:prstClr val="black"/>
                  </a:outerShdw>
                </a:effectLst>
              </a:rPr>
              <a:t>* Special Revelation (The Bible) (Jesus Christ)</a:t>
            </a:r>
          </a:p>
          <a:p>
            <a:pPr algn="just"/>
            <a:endParaRPr lang="en-US" dirty="0" smtClean="0">
              <a:effectLst>
                <a:glow rad="101600">
                  <a:schemeClr val="tx1">
                    <a:alpha val="60000"/>
                  </a:schemeClr>
                </a:glow>
                <a:outerShdw blurRad="50800" dist="63500" dir="2700000" algn="tl" rotWithShape="0">
                  <a:prstClr val="black"/>
                </a:outerShdw>
              </a:effectLst>
            </a:endParaRPr>
          </a:p>
        </p:txBody>
      </p:sp>
      <p:pic>
        <p:nvPicPr>
          <p:cNvPr id="6" name="Picture 2" descr="http://www.bethariel.org/wp-content/uploads/2011/03/yeshua.png"/>
          <p:cNvPicPr>
            <a:picLocks noChangeAspect="1" noChangeArrowheads="1"/>
          </p:cNvPicPr>
          <p:nvPr/>
        </p:nvPicPr>
        <p:blipFill>
          <a:blip r:embed="rId4" cstate="print"/>
          <a:srcRect/>
          <a:stretch>
            <a:fillRect/>
          </a:stretch>
        </p:blipFill>
        <p:spPr bwMode="auto">
          <a:xfrm>
            <a:off x="369224" y="3375143"/>
            <a:ext cx="7851116" cy="6683262"/>
          </a:xfrm>
          <a:prstGeom prst="rect">
            <a:avLst/>
          </a:prstGeom>
          <a:noFill/>
          <a:effectLst>
            <a:softEdge rad="635000"/>
          </a:effectLst>
        </p:spPr>
      </p:pic>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northpointechurch.ca/wp-content/uploads/2014/06/bible.jpg"/>
          <p:cNvPicPr>
            <a:picLocks noChangeAspect="1" noChangeArrowheads="1"/>
          </p:cNvPicPr>
          <p:nvPr/>
        </p:nvPicPr>
        <p:blipFill>
          <a:blip r:embed="rId2" cstate="print"/>
          <a:srcRect t="10099" b="6580"/>
          <a:stretch>
            <a:fillRect/>
          </a:stretch>
        </p:blipFill>
        <p:spPr bwMode="auto">
          <a:xfrm>
            <a:off x="3" y="0"/>
            <a:ext cx="18384654" cy="10287000"/>
          </a:xfrm>
          <a:prstGeom prst="rect">
            <a:avLst/>
          </a:prstGeom>
          <a:noFill/>
        </p:spPr>
      </p:pic>
      <p:sp>
        <p:nvSpPr>
          <p:cNvPr id="6" name="Rectangle 5"/>
          <p:cNvSpPr/>
          <p:nvPr/>
        </p:nvSpPr>
        <p:spPr>
          <a:xfrm>
            <a:off x="144477" y="2659081"/>
            <a:ext cx="8389923" cy="3094019"/>
          </a:xfrm>
          <a:prstGeom prst="rect">
            <a:avLst/>
          </a:prstGeom>
          <a:noFill/>
        </p:spPr>
        <p:txBody>
          <a:bodyPr wrap="none" lIns="138016" tIns="69008" rIns="138016" bIns="69008">
            <a:spAutoFit/>
          </a:bodyPr>
          <a:lstStyle/>
          <a:p>
            <a:pPr algn="ctr"/>
            <a:r>
              <a:rPr lang="en-US" sz="8400" spc="68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ddCityboy" pitchFamily="2" charset="0"/>
              </a:rPr>
              <a:t> </a:t>
            </a:r>
            <a:r>
              <a:rPr lang="en-US" sz="9600" spc="68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(4)</a:t>
            </a:r>
            <a:r>
              <a:rPr lang="en-US" sz="96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 </a:t>
            </a:r>
            <a:r>
              <a:rPr lang="en-US" sz="9600" spc="378"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Medical</a:t>
            </a:r>
          </a:p>
          <a:p>
            <a:pPr algn="ctr"/>
            <a:r>
              <a:rPr lang="en-US" sz="9600" spc="378"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rPr>
              <a:t>Facts</a:t>
            </a:r>
            <a:endParaRPr lang="en-US" sz="9600" dirty="0" smtClean="0">
              <a:ln w="3175" cmpd="sng">
                <a:solidFill>
                  <a:schemeClr val="tx1"/>
                </a:solidFill>
                <a:prstDash val="solid"/>
              </a:ln>
              <a:solidFill>
                <a:srgbClr val="FFFFFF"/>
              </a:solidFill>
              <a:effectLst>
                <a:glow rad="101600">
                  <a:schemeClr val="tx1">
                    <a:alpha val="60000"/>
                  </a:schemeClr>
                </a:glow>
                <a:outerShdw dist="101600" dir="2400000" algn="tl" rotWithShape="0">
                  <a:srgbClr val="000000"/>
                </a:outerShdw>
              </a:effectLst>
              <a:latin typeface="AddCityboy" pitchFamily="2" charset="0"/>
            </a:endParaRPr>
          </a:p>
        </p:txBody>
      </p:sp>
      <p:pic>
        <p:nvPicPr>
          <p:cNvPr id="8" name="Picture 7"/>
          <p:cNvPicPr/>
          <p:nvPr/>
        </p:nvPicPr>
        <p:blipFill>
          <a:blip r:embed="rId3" cstate="print"/>
          <a:srcRect l="3309" t="32558" r="3745" b="13953"/>
          <a:stretch>
            <a:fillRect/>
          </a:stretch>
        </p:blipFill>
        <p:spPr bwMode="auto">
          <a:xfrm>
            <a:off x="0" y="228600"/>
            <a:ext cx="12115800" cy="1943100"/>
          </a:xfrm>
          <a:prstGeom prst="rect">
            <a:avLst/>
          </a:prstGeom>
          <a:noFill/>
        </p:spPr>
      </p:pic>
      <p:pic>
        <p:nvPicPr>
          <p:cNvPr id="5" name="Picture 4" descr="http://www.ironcooker.com/222-792-thickbox/cast-iron-boat-anchor.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36290">
            <a:off x="388319" y="7691283"/>
            <a:ext cx="2470286" cy="2481474"/>
          </a:xfrm>
          <a:prstGeom prst="rect">
            <a:avLst/>
          </a:prstGeom>
          <a:noFill/>
        </p:spPr>
      </p:pic>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igmalive.com/en/uploads/images/news/scientists.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123832" y="3"/>
            <a:ext cx="10575136"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u="sng" dirty="0" smtClean="0">
                <a:ln w="11430"/>
                <a:effectLst>
                  <a:glow rad="101600">
                    <a:schemeClr val="bg1">
                      <a:alpha val="60000"/>
                    </a:schemeClr>
                  </a:glow>
                  <a:outerShdw blurRad="50800" dist="39000" dir="5460000" algn="tl">
                    <a:srgbClr val="000000">
                      <a:alpha val="38000"/>
                    </a:srgbClr>
                  </a:outerShdw>
                </a:effectLst>
              </a:rPr>
              <a:t>The Bible – God’s Word</a:t>
            </a:r>
          </a:p>
        </p:txBody>
      </p:sp>
      <p:sp>
        <p:nvSpPr>
          <p:cNvPr id="5" name="Rectangle 4"/>
          <p:cNvSpPr/>
          <p:nvPr/>
        </p:nvSpPr>
        <p:spPr>
          <a:xfrm>
            <a:off x="2975350" y="6921316"/>
            <a:ext cx="12330104" cy="2970908"/>
          </a:xfrm>
          <a:prstGeom prst="rect">
            <a:avLst/>
          </a:prstGeom>
          <a:noFill/>
        </p:spPr>
        <p:txBody>
          <a:bodyPr wrap="non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Modern Medicine confirms truths</a:t>
            </a:r>
          </a:p>
          <a:p>
            <a:pPr marL="1380378" indent="-1380378" algn="ctr"/>
            <a:r>
              <a:rPr lang="en-US" sz="9200" b="1" dirty="0">
                <a:ln w="11430"/>
                <a:solidFill>
                  <a:srgbClr val="FFFF00"/>
                </a:solidFill>
                <a:effectLst>
                  <a:glow rad="101600">
                    <a:schemeClr val="tx1">
                      <a:alpha val="60000"/>
                    </a:schemeClr>
                  </a:glow>
                  <a:outerShdw dist="127000" dir="2400000" algn="tl">
                    <a:schemeClr val="tx1"/>
                  </a:outerShdw>
                </a:effectLst>
                <a:latin typeface="Aerovias Brasil NF" pitchFamily="2" charset="0"/>
              </a:rPr>
              <a:t>o</a:t>
            </a: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f Ancient Scriptures</a:t>
            </a: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igmalive.com/en/uploads/images/news/scientists.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123832" y="3"/>
            <a:ext cx="10575136"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u="sng" dirty="0" smtClean="0">
                <a:ln w="11430"/>
                <a:effectLst>
                  <a:glow rad="101600">
                    <a:schemeClr val="bg1">
                      <a:alpha val="60000"/>
                    </a:schemeClr>
                  </a:glow>
                  <a:outerShdw blurRad="50800" dist="39000" dir="5460000" algn="tl">
                    <a:srgbClr val="000000">
                      <a:alpha val="38000"/>
                    </a:srgbClr>
                  </a:outerShdw>
                </a:effectLst>
              </a:rPr>
              <a:t>The Bible – God’s Word</a:t>
            </a:r>
          </a:p>
        </p:txBody>
      </p:sp>
      <p:sp>
        <p:nvSpPr>
          <p:cNvPr id="5" name="Rectangle 4"/>
          <p:cNvSpPr/>
          <p:nvPr/>
        </p:nvSpPr>
        <p:spPr>
          <a:xfrm>
            <a:off x="2975350" y="6921316"/>
            <a:ext cx="12330104" cy="2970908"/>
          </a:xfrm>
          <a:prstGeom prst="rect">
            <a:avLst/>
          </a:prstGeom>
          <a:noFill/>
        </p:spPr>
        <p:txBody>
          <a:bodyPr wrap="non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Modern Medicine confirms truths</a:t>
            </a:r>
          </a:p>
          <a:p>
            <a:pPr marL="1380378" indent="-1380378" algn="ctr"/>
            <a:r>
              <a:rPr lang="en-US" sz="9200" b="1" dirty="0">
                <a:ln w="11430"/>
                <a:solidFill>
                  <a:srgbClr val="FFFF00"/>
                </a:solidFill>
                <a:effectLst>
                  <a:glow rad="101600">
                    <a:schemeClr val="tx1">
                      <a:alpha val="60000"/>
                    </a:schemeClr>
                  </a:glow>
                  <a:outerShdw dist="127000" dir="2400000" algn="tl">
                    <a:schemeClr val="tx1"/>
                  </a:outerShdw>
                </a:effectLst>
                <a:latin typeface="Aerovias Brasil NF" pitchFamily="2" charset="0"/>
              </a:rPr>
              <a:t>o</a:t>
            </a: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f Ancient Scriptures</a:t>
            </a:r>
          </a:p>
        </p:txBody>
      </p:sp>
      <p:sp>
        <p:nvSpPr>
          <p:cNvPr id="7" name="Rectangle 6"/>
          <p:cNvSpPr/>
          <p:nvPr/>
        </p:nvSpPr>
        <p:spPr>
          <a:xfrm>
            <a:off x="1792905" y="2857502"/>
            <a:ext cx="8193394"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Danger of Germs (Leviticus)</a:t>
            </a:r>
            <a:endParaRPr lang="en-US" sz="54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igmalive.com/en/uploads/images/news/scientists.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123832" y="3"/>
            <a:ext cx="10575136"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u="sng" dirty="0" smtClean="0">
                <a:ln w="11430"/>
                <a:effectLst>
                  <a:glow rad="101600">
                    <a:schemeClr val="bg1">
                      <a:alpha val="60000"/>
                    </a:schemeClr>
                  </a:glow>
                  <a:outerShdw blurRad="50800" dist="39000" dir="5460000" algn="tl">
                    <a:srgbClr val="000000">
                      <a:alpha val="38000"/>
                    </a:srgbClr>
                  </a:outerShdw>
                </a:effectLst>
              </a:rPr>
              <a:t>The Bible – God’s Word</a:t>
            </a:r>
          </a:p>
        </p:txBody>
      </p:sp>
      <p:sp>
        <p:nvSpPr>
          <p:cNvPr id="5" name="Rectangle 4"/>
          <p:cNvSpPr/>
          <p:nvPr/>
        </p:nvSpPr>
        <p:spPr>
          <a:xfrm>
            <a:off x="2975350" y="6921316"/>
            <a:ext cx="12330104" cy="2970908"/>
          </a:xfrm>
          <a:prstGeom prst="rect">
            <a:avLst/>
          </a:prstGeom>
          <a:noFill/>
        </p:spPr>
        <p:txBody>
          <a:bodyPr wrap="non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Modern Medicine confirms truths</a:t>
            </a:r>
          </a:p>
          <a:p>
            <a:pPr marL="1380378" indent="-1380378" algn="ctr"/>
            <a:r>
              <a:rPr lang="en-US" sz="9200" b="1" dirty="0">
                <a:ln w="11430"/>
                <a:solidFill>
                  <a:srgbClr val="FFFF00"/>
                </a:solidFill>
                <a:effectLst>
                  <a:glow rad="101600">
                    <a:schemeClr val="tx1">
                      <a:alpha val="60000"/>
                    </a:schemeClr>
                  </a:glow>
                  <a:outerShdw dist="127000" dir="2400000" algn="tl">
                    <a:schemeClr val="tx1"/>
                  </a:outerShdw>
                </a:effectLst>
                <a:latin typeface="Aerovias Brasil NF" pitchFamily="2" charset="0"/>
              </a:rPr>
              <a:t>o</a:t>
            </a: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f Ancient Scriptures</a:t>
            </a:r>
          </a:p>
        </p:txBody>
      </p:sp>
      <p:sp>
        <p:nvSpPr>
          <p:cNvPr id="7" name="Rectangle 6"/>
          <p:cNvSpPr/>
          <p:nvPr/>
        </p:nvSpPr>
        <p:spPr>
          <a:xfrm>
            <a:off x="1792905" y="2857502"/>
            <a:ext cx="8193394"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Danger of Germs (Leviticus)</a:t>
            </a:r>
            <a:endParaRPr lang="en-US" sz="54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
        <p:nvSpPr>
          <p:cNvPr id="8" name="Rectangle 7"/>
          <p:cNvSpPr/>
          <p:nvPr/>
        </p:nvSpPr>
        <p:spPr>
          <a:xfrm>
            <a:off x="2241556" y="3886204"/>
            <a:ext cx="10298008"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Life is in the Blood (Leviticus 17:14)</a:t>
            </a:r>
            <a:endParaRPr lang="en-US" sz="54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igmalive.com/en/uploads/images/news/scientists.JP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
        <p:nvSpPr>
          <p:cNvPr id="2" name="Rectangle 1"/>
          <p:cNvSpPr/>
          <p:nvPr/>
        </p:nvSpPr>
        <p:spPr>
          <a:xfrm>
            <a:off x="123832" y="3"/>
            <a:ext cx="10575136" cy="1432026"/>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u="sng" dirty="0" smtClean="0">
                <a:ln w="11430"/>
                <a:effectLst>
                  <a:glow rad="101600">
                    <a:schemeClr val="bg1">
                      <a:alpha val="60000"/>
                    </a:schemeClr>
                  </a:glow>
                  <a:outerShdw blurRad="50800" dist="39000" dir="5460000" algn="tl">
                    <a:srgbClr val="000000">
                      <a:alpha val="38000"/>
                    </a:srgbClr>
                  </a:outerShdw>
                </a:effectLst>
              </a:rPr>
              <a:t>The Bible – God’s Word</a:t>
            </a:r>
          </a:p>
        </p:txBody>
      </p:sp>
      <p:sp>
        <p:nvSpPr>
          <p:cNvPr id="5" name="Rectangle 4"/>
          <p:cNvSpPr/>
          <p:nvPr/>
        </p:nvSpPr>
        <p:spPr>
          <a:xfrm>
            <a:off x="2975350" y="6921316"/>
            <a:ext cx="12330104" cy="2970908"/>
          </a:xfrm>
          <a:prstGeom prst="rect">
            <a:avLst/>
          </a:prstGeom>
          <a:noFill/>
        </p:spPr>
        <p:txBody>
          <a:bodyPr wrap="none" lIns="138016" tIns="69008" rIns="138016" bIns="69008">
            <a:spAutoFit/>
            <a:scene3d>
              <a:camera prst="orthographicFront"/>
              <a:lightRig rig="glow" dir="tl">
                <a:rot lat="0" lon="0" rev="5400000"/>
              </a:lightRig>
            </a:scene3d>
            <a:sp3d contourW="12700">
              <a:bevelT w="25400" h="25400"/>
              <a:contourClr>
                <a:schemeClr val="accent6">
                  <a:shade val="73000"/>
                </a:schemeClr>
              </a:contourClr>
            </a:sp3d>
          </a:bodyPr>
          <a:lstStyle/>
          <a:p>
            <a:pPr marL="1380378" indent="-1380378" algn="ct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Modern Medicine confirms truths</a:t>
            </a:r>
          </a:p>
          <a:p>
            <a:pPr marL="1380378" indent="-1380378" algn="ctr"/>
            <a:r>
              <a:rPr lang="en-US" sz="9200" b="1" dirty="0">
                <a:ln w="11430"/>
                <a:solidFill>
                  <a:srgbClr val="FFFF00"/>
                </a:solidFill>
                <a:effectLst>
                  <a:glow rad="101600">
                    <a:schemeClr val="tx1">
                      <a:alpha val="60000"/>
                    </a:schemeClr>
                  </a:glow>
                  <a:outerShdw dist="127000" dir="2400000" algn="tl">
                    <a:schemeClr val="tx1"/>
                  </a:outerShdw>
                </a:effectLst>
                <a:latin typeface="Aerovias Brasil NF" pitchFamily="2" charset="0"/>
              </a:rPr>
              <a:t>o</a:t>
            </a:r>
            <a:r>
              <a:rPr lang="en-US" sz="9200" b="1" dirty="0" smtClean="0">
                <a:ln w="11430"/>
                <a:solidFill>
                  <a:srgbClr val="FFFF00"/>
                </a:solidFill>
                <a:effectLst>
                  <a:glow rad="101600">
                    <a:schemeClr val="tx1">
                      <a:alpha val="60000"/>
                    </a:schemeClr>
                  </a:glow>
                  <a:outerShdw dist="127000" dir="2400000" algn="tl">
                    <a:schemeClr val="tx1"/>
                  </a:outerShdw>
                </a:effectLst>
                <a:latin typeface="Aerovias Brasil NF" pitchFamily="2" charset="0"/>
              </a:rPr>
              <a:t>f Ancient Scriptures</a:t>
            </a:r>
          </a:p>
        </p:txBody>
      </p:sp>
      <p:sp>
        <p:nvSpPr>
          <p:cNvPr id="7" name="Rectangle 6"/>
          <p:cNvSpPr/>
          <p:nvPr/>
        </p:nvSpPr>
        <p:spPr>
          <a:xfrm>
            <a:off x="1792905" y="2857502"/>
            <a:ext cx="8193394"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Danger of Germs (Leviticus)</a:t>
            </a:r>
            <a:endParaRPr lang="en-US" sz="54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
        <p:nvSpPr>
          <p:cNvPr id="8" name="Rectangle 7"/>
          <p:cNvSpPr/>
          <p:nvPr/>
        </p:nvSpPr>
        <p:spPr>
          <a:xfrm>
            <a:off x="2241556" y="3886204"/>
            <a:ext cx="10298008" cy="970360"/>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Life is in the Blood (Leviticus 17:14)</a:t>
            </a:r>
            <a:endParaRPr lang="en-US" sz="54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
        <p:nvSpPr>
          <p:cNvPr id="9" name="Rectangle 8"/>
          <p:cNvSpPr/>
          <p:nvPr/>
        </p:nvSpPr>
        <p:spPr>
          <a:xfrm>
            <a:off x="2823603" y="4914902"/>
            <a:ext cx="11575731" cy="1709024"/>
          </a:xfrm>
          <a:prstGeom prst="rect">
            <a:avLst/>
          </a:prstGeom>
          <a:noFill/>
        </p:spPr>
        <p:txBody>
          <a:bodyPr wrap="non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Circumcision on 8</a:t>
            </a:r>
            <a:r>
              <a:rPr lang="en-US" sz="5400" b="1" i="1" baseline="30000"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th</a:t>
            </a:r>
            <a:r>
              <a:rPr lang="en-US" sz="54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 Day  (Leviticus 12:3)</a:t>
            </a:r>
          </a:p>
          <a:p>
            <a:pPr algn="ctr"/>
            <a:r>
              <a:rPr lang="en-US" sz="4800" b="1" i="1" dirty="0" smtClean="0">
                <a:ln w="11430">
                  <a:solidFill>
                    <a:srgbClr val="FFFF00"/>
                  </a:solidFill>
                </a:ln>
                <a:solidFill>
                  <a:srgbClr val="FFFF00"/>
                </a:solidFill>
                <a:effectLst>
                  <a:glow rad="101600">
                    <a:schemeClr val="tx1">
                      <a:alpha val="60000"/>
                    </a:schemeClr>
                  </a:glow>
                  <a:outerShdw dist="127000" dir="2400000" algn="tl">
                    <a:schemeClr val="tx1"/>
                  </a:outerShdw>
                </a:effectLst>
              </a:rPr>
              <a:t>(1939) (Vitamin K  &amp; Prothrombin)</a:t>
            </a:r>
            <a:endParaRPr lang="en-US" sz="4800" b="1" i="1" dirty="0">
              <a:ln w="11430">
                <a:solidFill>
                  <a:srgbClr val="FFFF00"/>
                </a:solidFill>
              </a:ln>
              <a:solidFill>
                <a:srgbClr val="FFFF00"/>
              </a:solidFill>
              <a:effectLst>
                <a:glow rad="101600">
                  <a:schemeClr val="tx1">
                    <a:alpha val="60000"/>
                  </a:schemeClr>
                </a:glow>
                <a:outerShdw dist="127000" dir="2400000" algn="tl">
                  <a:schemeClr val="tx1"/>
                </a:outerShdw>
              </a:effectLst>
            </a:endParaRP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1" y="12"/>
            <a:ext cx="18288002" cy="2926608"/>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3" y="2778826"/>
            <a:ext cx="18288002" cy="2926608"/>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3" y="5680938"/>
            <a:ext cx="18288002" cy="2926608"/>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3" y="7389654"/>
            <a:ext cx="18288002" cy="2926608"/>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69" y="738971"/>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3" y="3369991"/>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3" y="6231799"/>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06" y="11"/>
            <a:ext cx="1682616" cy="6030258"/>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2" y="5715007"/>
            <a:ext cx="1905036" cy="2955858"/>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3" y="8307723"/>
            <a:ext cx="1577994" cy="1676278"/>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3" y="1032657"/>
            <a:ext cx="1477930"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7" y="1032659"/>
            <a:ext cx="1477930"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5" y="744493"/>
            <a:ext cx="476258" cy="846454"/>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41" y="8610723"/>
            <a:ext cx="1577994" cy="1676278"/>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71" y="8566112"/>
            <a:ext cx="1297202"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71" y="7200904"/>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5" y="2971802"/>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3" y="4229106"/>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6" y="6211188"/>
            <a:ext cx="3175084" cy="3543304"/>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35" y="1076786"/>
            <a:ext cx="10477690"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39" y="1266557"/>
            <a:ext cx="476258" cy="846454"/>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3" y="1955025"/>
            <a:ext cx="1477930"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39" y="1209661"/>
            <a:ext cx="476258" cy="846454"/>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68"/>
            <a:ext cx="10275724" cy="1600200"/>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797" y="9469541"/>
            <a:ext cx="702166" cy="931762"/>
          </a:xfrm>
          <a:prstGeom prst="rect">
            <a:avLst/>
          </a:prstGeom>
        </p:spPr>
      </p:pic>
      <p:sp>
        <p:nvSpPr>
          <p:cNvPr id="51" name="Oval 50"/>
          <p:cNvSpPr/>
          <p:nvPr/>
        </p:nvSpPr>
        <p:spPr>
          <a:xfrm>
            <a:off x="600138" y="5029200"/>
            <a:ext cx="1962780"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2" name="Oval 51"/>
          <p:cNvSpPr/>
          <p:nvPr/>
        </p:nvSpPr>
        <p:spPr>
          <a:xfrm>
            <a:off x="4294785" y="6515104"/>
            <a:ext cx="692746"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sp>
        <p:nvSpPr>
          <p:cNvPr id="53" name="Oval 52"/>
          <p:cNvSpPr/>
          <p:nvPr/>
        </p:nvSpPr>
        <p:spPr>
          <a:xfrm>
            <a:off x="5564814" y="6972306"/>
            <a:ext cx="1731864" cy="30861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8016" tIns="69008" rIns="138016" bIns="69008"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099"/>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06"/>
            <a:ext cx="4987528" cy="4253696"/>
          </a:xfrm>
          <a:prstGeom prst="rect">
            <a:avLst/>
          </a:prstGeom>
          <a:effectLst>
            <a:softEdge rad="12700"/>
          </a:effectLst>
        </p:spPr>
      </p:pic>
      <p:sp>
        <p:nvSpPr>
          <p:cNvPr id="36" name="Rectangle 35"/>
          <p:cNvSpPr/>
          <p:nvPr/>
        </p:nvSpPr>
        <p:spPr>
          <a:xfrm>
            <a:off x="10875864" y="8486506"/>
            <a:ext cx="5541964" cy="1816744"/>
          </a:xfrm>
          <a:prstGeom prst="rect">
            <a:avLst/>
          </a:prstGeom>
          <a:noFill/>
        </p:spPr>
        <p:txBody>
          <a:bodyPr wrap="squar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5 </a:t>
            </a:r>
            <a:endParaRPr lang="en-US" sz="110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57" y="6055311"/>
            <a:ext cx="8082030" cy="2724687"/>
          </a:xfrm>
          <a:prstGeom prst="rect">
            <a:avLst/>
          </a:prstGeom>
          <a:noFill/>
        </p:spPr>
        <p:txBody>
          <a:bodyPr wrap="square" lIns="138016" tIns="69008" rIns="138016" bIns="6900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4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4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5"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68" y="3086102"/>
            <a:ext cx="5715104" cy="914400"/>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68" y="2514604"/>
            <a:ext cx="5715104"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47" y="1028700"/>
            <a:ext cx="9337554" cy="1371600"/>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3" y="2286004"/>
            <a:ext cx="9337554" cy="1143000"/>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57" y="914402"/>
            <a:ext cx="1606794" cy="2057404"/>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48" y="800104"/>
            <a:ext cx="5328588" cy="2382940"/>
          </a:xfrm>
          <a:prstGeom prst="rect">
            <a:avLst/>
          </a:prstGeom>
          <a:noFill/>
        </p:spPr>
      </p:pic>
      <p:pic>
        <p:nvPicPr>
          <p:cNvPr id="24" name="Picture 23"/>
          <p:cNvPicPr/>
          <p:nvPr/>
        </p:nvPicPr>
        <p:blipFill>
          <a:blip r:embed="rId7" cstate="print"/>
          <a:srcRect/>
          <a:stretch>
            <a:fillRect/>
          </a:stretch>
        </p:blipFill>
        <p:spPr bwMode="auto">
          <a:xfrm>
            <a:off x="5911190" y="800100"/>
            <a:ext cx="6350116"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5" y="1714505"/>
            <a:ext cx="744154" cy="914266"/>
          </a:xfrm>
          <a:prstGeom prst="rect">
            <a:avLst/>
          </a:prstGeom>
          <a:noFill/>
        </p:spPr>
      </p:pic>
      <p:pic>
        <p:nvPicPr>
          <p:cNvPr id="32" name="Picture 31"/>
          <p:cNvPicPr/>
          <p:nvPr/>
        </p:nvPicPr>
        <p:blipFill>
          <a:blip r:embed="rId9" cstate="print"/>
          <a:srcRect t="27451" b="12745"/>
          <a:stretch>
            <a:fillRect/>
          </a:stretch>
        </p:blipFill>
        <p:spPr bwMode="auto">
          <a:xfrm>
            <a:off x="3255667" y="2919714"/>
            <a:ext cx="6746998" cy="10220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4" y="1"/>
            <a:ext cx="18288000" cy="10290706"/>
          </a:xfrm>
          <a:prstGeom prst="rect">
            <a:avLst/>
          </a:prstGeom>
        </p:spPr>
      </p:pic>
      <p:pic>
        <p:nvPicPr>
          <p:cNvPr id="2" name="Picture 1"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133415" y="4914900"/>
            <a:ext cx="8154586" cy="5372100"/>
          </a:xfrm>
          <a:prstGeom prst="rect">
            <a:avLst/>
          </a:prstGeom>
        </p:spPr>
      </p:pic>
      <p:sp>
        <p:nvSpPr>
          <p:cNvPr id="5" name="Rectangle 4"/>
          <p:cNvSpPr/>
          <p:nvPr/>
        </p:nvSpPr>
        <p:spPr>
          <a:xfrm>
            <a:off x="1524003" y="1104904"/>
            <a:ext cx="15053174" cy="7125892"/>
          </a:xfrm>
          <a:prstGeom prst="rect">
            <a:avLst/>
          </a:prstGeom>
        </p:spPr>
        <p:txBody>
          <a:bodyPr wrap="square" lIns="138016" tIns="69008" rIns="138016" bIns="69008">
            <a:spAutoFit/>
          </a:bodyPr>
          <a:lstStyle/>
          <a:p>
            <a:pPr algn="just"/>
            <a:r>
              <a:rPr lang="en-US" sz="11000" b="1" dirty="0" smtClean="0">
                <a:solidFill>
                  <a:schemeClr val="bg1"/>
                </a:solidFill>
                <a:effectLst>
                  <a:glow rad="101600">
                    <a:schemeClr val="tx1">
                      <a:alpha val="60000"/>
                    </a:schemeClr>
                  </a:glow>
                  <a:outerShdw dist="114300" dir="2700000" algn="tl" rotWithShape="0">
                    <a:prstClr val="black"/>
                  </a:outerShdw>
                </a:effectLst>
              </a:rPr>
              <a:t>“All Scripture is inspired by God …”</a:t>
            </a:r>
          </a:p>
          <a:p>
            <a:pPr algn="just"/>
            <a:r>
              <a:rPr lang="en-US" sz="6600" b="1" dirty="0" smtClean="0">
                <a:solidFill>
                  <a:schemeClr val="bg1"/>
                </a:solidFill>
                <a:effectLst>
                  <a:glow rad="101600">
                    <a:schemeClr val="tx1">
                      <a:alpha val="60000"/>
                    </a:schemeClr>
                  </a:glow>
                  <a:outerShdw dist="114300" dir="2700000" algn="tl" rotWithShape="0">
                    <a:prstClr val="black"/>
                  </a:outerShdw>
                </a:effectLst>
              </a:rPr>
              <a:t> </a:t>
            </a:r>
          </a:p>
          <a:p>
            <a:pPr algn="just"/>
            <a:r>
              <a:rPr lang="en-US" sz="5400" i="1" dirty="0" smtClean="0">
                <a:solidFill>
                  <a:schemeClr val="bg1"/>
                </a:solidFill>
                <a:effectLst>
                  <a:glow rad="101600">
                    <a:schemeClr val="tx1">
                      <a:alpha val="60000"/>
                    </a:schemeClr>
                  </a:glow>
                  <a:outerShdw dist="114300" dir="2700000" algn="tl" rotWithShape="0">
                    <a:prstClr val="black"/>
                  </a:outerShdw>
                </a:effectLst>
              </a:rPr>
              <a:t> </a:t>
            </a:r>
            <a:r>
              <a:rPr lang="en-US" sz="7400" i="1" dirty="0" smtClean="0">
                <a:solidFill>
                  <a:schemeClr val="bg1"/>
                </a:solidFill>
                <a:effectLst>
                  <a:glow rad="101600">
                    <a:schemeClr val="tx1">
                      <a:alpha val="60000"/>
                    </a:schemeClr>
                  </a:glow>
                  <a:outerShdw dist="114300" dir="2700000" algn="tl" rotWithShape="0">
                    <a:prstClr val="black"/>
                  </a:outerShdw>
                </a:effectLst>
              </a:rPr>
              <a:t>2 Timothy 3:16   </a:t>
            </a:r>
          </a:p>
          <a:p>
            <a:pPr algn="just"/>
            <a:endParaRPr lang="en-US" sz="6600" b="1" dirty="0" smtClean="0">
              <a:solidFill>
                <a:schemeClr val="bg1"/>
              </a:solidFill>
              <a:effectLst>
                <a:glow rad="101600">
                  <a:schemeClr val="tx1">
                    <a:alpha val="60000"/>
                  </a:schemeClr>
                </a:glow>
                <a:outerShdw blurRad="50800" dist="63500" dir="2700000" algn="tl" rotWithShape="0">
                  <a:prstClr val="black"/>
                </a:outerShdw>
              </a:effectLst>
            </a:endParaRPr>
          </a:p>
          <a:p>
            <a:pPr algn="just"/>
            <a:endParaRPr lang="en-US" dirty="0" smtClean="0">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stor Rick\Pictures\My Pictures\Apologetics\Quotes\John 17 17 (2).jpg"/>
          <p:cNvPicPr>
            <a:picLocks noChangeAspect="1" noChangeArrowheads="1"/>
          </p:cNvPicPr>
          <p:nvPr/>
        </p:nvPicPr>
        <p:blipFill>
          <a:blip r:embed="rId2" cstate="print"/>
          <a:srcRect/>
          <a:stretch>
            <a:fillRect/>
          </a:stretch>
        </p:blipFill>
        <p:spPr bwMode="auto">
          <a:xfrm>
            <a:off x="1" y="0"/>
            <a:ext cx="18362374" cy="10287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atheistgraphics.com/uploads/2/6/6/7/26671496/3493359_orig.png"/>
          <p:cNvPicPr>
            <a:picLocks noChangeAspect="1" noChangeArrowheads="1"/>
          </p:cNvPicPr>
          <p:nvPr/>
        </p:nvPicPr>
        <p:blipFill>
          <a:blip r:embed="rId2" cstate="print"/>
          <a:srcRect/>
          <a:stretch>
            <a:fillRect/>
          </a:stretch>
        </p:blipFill>
        <p:spPr bwMode="auto">
          <a:xfrm>
            <a:off x="4" y="0"/>
            <a:ext cx="18288000" cy="10287000"/>
          </a:xfrm>
          <a:prstGeom prst="rect">
            <a:avLst/>
          </a:prstGeom>
          <a:noFill/>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5129</TotalTime>
  <Words>2463</Words>
  <Application>Microsoft Office PowerPoint</Application>
  <PresentationFormat>Custom</PresentationFormat>
  <Paragraphs>354</Paragraphs>
  <Slides>65</Slides>
  <Notes>16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Would You Respond?</dc:title>
  <dc:creator>Pastor Rick</dc:creator>
  <cp:lastModifiedBy>Pastor Rick</cp:lastModifiedBy>
  <cp:revision>66</cp:revision>
  <dcterms:created xsi:type="dcterms:W3CDTF">2017-03-01T18:03:25Z</dcterms:created>
  <dcterms:modified xsi:type="dcterms:W3CDTF">2019-03-28T04:28:33Z</dcterms:modified>
</cp:coreProperties>
</file>